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6" r:id="rId6"/>
    <p:sldId id="265" r:id="rId7"/>
    <p:sldId id="259" r:id="rId8"/>
    <p:sldId id="260" r:id="rId9"/>
    <p:sldId id="267" r:id="rId10"/>
    <p:sldId id="268" r:id="rId11"/>
    <p:sldId id="261" r:id="rId12"/>
    <p:sldId id="26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5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D35AF-A3DE-9243-B327-1DA7340A2C9E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12803-5592-AA4E-8FCF-100A24A4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2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2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1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0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1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2803-5592-AA4E-8FCF-100A24A48E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1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014414"/>
            <a:ext cx="9989295" cy="3762968"/>
          </a:xfrm>
        </p:spPr>
        <p:txBody>
          <a:bodyPr/>
          <a:lstStyle/>
          <a:p>
            <a:r>
              <a:rPr lang="ru-RU" sz="5400" b="1" dirty="0" smtClean="0"/>
              <a:t>Влияние аномальных реакций на темпы деградации сердечно-сосудистого русла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b="1" dirty="0" smtClean="0"/>
              <a:t>И.А. Андриевских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11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8601" y="163350"/>
            <a:ext cx="11601450" cy="6387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b="1" dirty="0"/>
              <a:t>Особенности проявлений аномальных </a:t>
            </a:r>
          </a:p>
          <a:p>
            <a:pPr algn="ctr"/>
            <a:r>
              <a:rPr lang="ru-RU" sz="2700" b="1" dirty="0"/>
              <a:t>хронических воспалительных реакций </a:t>
            </a:r>
          </a:p>
          <a:p>
            <a:pPr algn="ctr"/>
            <a:r>
              <a:rPr lang="ru-RU" sz="2700" b="1" dirty="0"/>
              <a:t>сердечно-сосудистого </a:t>
            </a:r>
            <a:r>
              <a:rPr lang="ru-RU" sz="2700" b="1" dirty="0" smtClean="0"/>
              <a:t>русла:</a:t>
            </a:r>
          </a:p>
          <a:p>
            <a:pPr algn="ctr"/>
            <a:endParaRPr lang="ru-RU" sz="27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700" dirty="0" smtClean="0"/>
              <a:t>Отсутствие у большинства больных субъективных ощущений воспаления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700" dirty="0" err="1" smtClean="0"/>
              <a:t>Гипо</a:t>
            </a:r>
            <a:r>
              <a:rPr lang="ru-RU" sz="2700" dirty="0" smtClean="0"/>
              <a:t>- и/или гиперреактивные отклонения в формуле крови (повышенное СОЭ, низкий уровень тромбоцитов и др.) и </a:t>
            </a:r>
            <a:r>
              <a:rPr lang="en-US" sz="2700" dirty="0" smtClean="0"/>
              <a:t>C</a:t>
            </a:r>
            <a:r>
              <a:rPr lang="ru-RU" sz="2700" dirty="0" smtClean="0"/>
              <a:t>РБ.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700" dirty="0" smtClean="0"/>
              <a:t>Структурный комбинированный иммунодефицит по иммунографическим данным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700" dirty="0" smtClean="0"/>
              <a:t>Диффузные и дистальные поражения сосудистого русла, сочетание оккюзионно-стенотических и дилятационных поражений, прогрессирующая клапанная недостаточность и дилатация аорты по лучевым методам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058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83355" y="667030"/>
            <a:ext cx="8893367" cy="5762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Угроза расслоения аорты.</a:t>
            </a:r>
          </a:p>
          <a:p>
            <a:endParaRPr lang="ru-RU" sz="3200" dirty="0" smtClean="0"/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Прогрессирующая депрессия фагоцитоза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Прогрессирующая депрессия фибриногенеза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Прогрессирующая деструкция медии аорты.</a:t>
            </a:r>
          </a:p>
          <a:p>
            <a:pPr marL="571500" indent="-571500">
              <a:buFont typeface="+mj-lt"/>
              <a:buAutoNum type="arabicPeriod"/>
            </a:pPr>
            <a:endParaRPr lang="ru-RU" sz="3200" dirty="0" smtClean="0"/>
          </a:p>
          <a:p>
            <a:pPr algn="ctr"/>
            <a:r>
              <a:rPr lang="ru-RU" sz="3200" dirty="0" smtClean="0"/>
              <a:t>Ведущими в диагностике является лучевые методы!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3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9043" y="452717"/>
            <a:ext cx="8893367" cy="5490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Клинические предикторы расслоения восходящей аорты:</a:t>
            </a:r>
          </a:p>
          <a:p>
            <a:pPr algn="ctr"/>
            <a:endParaRPr lang="ru-RU" sz="3200" dirty="0" smtClean="0"/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Дисплазия соединительной ткани.</a:t>
            </a:r>
            <a:endParaRPr lang="ru-RU" sz="3200" dirty="0"/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Стойкая артериальная гипертензия.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Прогрессирующая вегето-сосудистая дистония.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3200" dirty="0" smtClean="0"/>
              <a:t>Прогрессирующее снижение работоспособности.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3075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6770" y="128626"/>
            <a:ext cx="11647568" cy="6429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Противовоспалительные средства при аномальных хронических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воспалительных реакциях сердечно-сосудистого русла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200" dirty="0" smtClean="0"/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200" dirty="0" smtClean="0"/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dirty="0" smtClean="0"/>
              <a:t>Глюкокортикоидные гормоны и/или цитостатики</a:t>
            </a:r>
            <a:r>
              <a:rPr lang="ru-RU" sz="2200" dirty="0"/>
              <a:t> </a:t>
            </a:r>
            <a:r>
              <a:rPr lang="mr-IN" sz="2200" dirty="0" smtClean="0"/>
              <a:t>–</a:t>
            </a:r>
            <a:r>
              <a:rPr lang="ru-RU" sz="2200" dirty="0" smtClean="0"/>
              <a:t> при дебюте и фульминантном течении системных васкулитов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dirty="0" smtClean="0"/>
              <a:t>Иммуномодуляторы в соответствии с иммунным статусом пациента (глутоксим, трентал, полиоксидоний, иммунофан и др.) </a:t>
            </a:r>
            <a:r>
              <a:rPr lang="mr-IN" sz="2200" dirty="0" smtClean="0"/>
              <a:t>–</a:t>
            </a:r>
            <a:r>
              <a:rPr lang="ru-RU" sz="2200" dirty="0" smtClean="0"/>
              <a:t> при любых вариантах хронических аномальных воспалительных реакций за исключением неопластических процессов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dirty="0" smtClean="0"/>
              <a:t>Плазмоферез </a:t>
            </a:r>
            <a:r>
              <a:rPr lang="mr-IN" sz="2200" dirty="0" smtClean="0"/>
              <a:t>–</a:t>
            </a:r>
            <a:r>
              <a:rPr lang="ru-RU" sz="2200" dirty="0" smtClean="0"/>
              <a:t> в соответствии с иммунным статусом пациента, при любом варианте воспаления, за исключением гипоальбуминемии</a:t>
            </a:r>
            <a:r>
              <a:rPr lang="ru-RU" sz="2200" dirty="0"/>
              <a:t> </a:t>
            </a:r>
            <a:r>
              <a:rPr lang="ru-RU" sz="2200" dirty="0" smtClean="0"/>
              <a:t>и при высоком риске геморрагических осложнений.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dirty="0" smtClean="0"/>
              <a:t>Внутривенная иммуноглобулиновая терапия </a:t>
            </a:r>
            <a:r>
              <a:rPr lang="mr-IN" sz="2200" dirty="0" smtClean="0"/>
              <a:t>–</a:t>
            </a:r>
            <a:r>
              <a:rPr lang="ru-RU" sz="2200" dirty="0" smtClean="0"/>
              <a:t> при любом васпалении, за исключением врождённого дефицита иммуноглобулина А.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dirty="0" smtClean="0"/>
              <a:t>Коррекция образа жизни пациента в индивидуальном варианте (</a:t>
            </a:r>
            <a:r>
              <a:rPr lang="ru-RU" sz="2200" dirty="0"/>
              <a:t>у</a:t>
            </a:r>
            <a:r>
              <a:rPr lang="ru-RU" sz="2200" dirty="0" smtClean="0"/>
              <a:t>меньшение психологического напряжения, равномерные динамические и физические нагрузки, диета).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0027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6770" y="128626"/>
            <a:ext cx="11733294" cy="6415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/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Выводы</a:t>
            </a:r>
            <a:r>
              <a:rPr lang="ru-RU" sz="2100" b="1" dirty="0" smtClean="0"/>
              <a:t>: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100" dirty="0" smtClean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100" dirty="0" smtClean="0"/>
              <a:t>Адекватная диагностика и коррекция аномальных воспалительных реакций сердечно-сосудистого русла должна быть только комплексной и индивидуальной для каждого пациента</a:t>
            </a:r>
          </a:p>
          <a:p>
            <a:pPr marL="457200" lvl="0" indent="-457200" algn="just" defTabSz="914400">
              <a:spcBef>
                <a:spcPts val="0"/>
              </a:spcBef>
              <a:buFont typeface="+mj-lt"/>
              <a:buAutoNum type="arabicPeriod"/>
            </a:pPr>
            <a:r>
              <a:rPr lang="ru-RU" sz="2100" dirty="0" smtClean="0"/>
              <a:t>Верификация особенностей </a:t>
            </a:r>
            <a:r>
              <a:rPr lang="ru-RU" sz="2100" dirty="0"/>
              <a:t>аномальных воспалительных реакций сердечно-сосудистого </a:t>
            </a:r>
            <a:r>
              <a:rPr lang="ru-RU" sz="2100" dirty="0" smtClean="0"/>
              <a:t>русла и их купирование позволяют значительно снизить риск внезапных сердечно-сосудистых происшествий, интра- и послеоперационных осложнений, повысить устойчивость отдалённых результатов.</a:t>
            </a:r>
          </a:p>
          <a:p>
            <a:pPr marL="457200" lvl="0" indent="-457200" algn="just" defTabSz="914400">
              <a:spcBef>
                <a:spcPts val="0"/>
              </a:spcBef>
              <a:buFont typeface="+mj-lt"/>
              <a:buAutoNum type="arabicPeriod"/>
            </a:pPr>
            <a:r>
              <a:rPr lang="ru-RU" sz="2100" dirty="0" smtClean="0"/>
              <a:t>Выбор комплекса противовоспалительных мер зависит от вида, структуры и интенсивности аномальной воспалительной реакции а также от индивидуальных особенностей иммунного статуса пациента.</a:t>
            </a:r>
          </a:p>
          <a:p>
            <a:pPr marL="457200" lvl="0" indent="-457200" algn="just" defTabSz="914400">
              <a:spcBef>
                <a:spcPts val="0"/>
              </a:spcBef>
              <a:buFont typeface="+mj-lt"/>
              <a:buAutoNum type="arabicPeriod"/>
            </a:pPr>
            <a:r>
              <a:rPr lang="ru-RU" sz="2100" dirty="0" smtClean="0"/>
              <a:t>Своевременное проведённые противовоспалительные мероприятия у этой категории больных позволяю в 2 раза уменьшить количество внезапных сердечно-сосудистых происшествий, интра- и послеоперационных осложнений и в 4 раза уменьшить экономические затраты на лечение этих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3817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C000"/>
                </a:solidFill>
              </a:rPr>
              <a:t>Воспаление</a:t>
            </a:r>
            <a:r>
              <a:rPr lang="ru-RU" sz="4000" dirty="0" smtClean="0"/>
              <a:t> </a:t>
            </a:r>
            <a:r>
              <a:rPr lang="mr-IN" sz="4000" b="1" dirty="0" smtClean="0"/>
              <a:t>–</a:t>
            </a:r>
            <a:r>
              <a:rPr lang="ru-RU" sz="4000" b="1" dirty="0" smtClean="0"/>
              <a:t> естественная адаптивная реакция на патогенное влияние, направленная на элиминацию повреждённых клеток и молекул, восстановление исходной морфо-функциональной структуры гомеостаза.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855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9043" y="452717"/>
            <a:ext cx="8893367" cy="777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r>
              <a:rPr lang="ru-RU" sz="4000" b="1" dirty="0" smtClean="0">
                <a:solidFill>
                  <a:srgbClr val="FFC000"/>
                </a:solidFill>
              </a:rPr>
              <a:t>Аномальная воспалительная реакция сердечно-сосудистого русла</a:t>
            </a:r>
            <a:r>
              <a:rPr lang="ru-RU" sz="4000" dirty="0" smtClean="0"/>
              <a:t> </a:t>
            </a:r>
            <a:r>
              <a:rPr lang="mr-IN" sz="4000" b="1" dirty="0" smtClean="0"/>
              <a:t>–</a:t>
            </a:r>
            <a:r>
              <a:rPr lang="ru-RU" sz="4000" b="1" dirty="0" smtClean="0"/>
              <a:t> это выход воспаления за границы адаптационного резерва пациента.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96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57174" y="242887"/>
            <a:ext cx="11387139" cy="1477942"/>
          </a:xfrm>
        </p:spPr>
        <p:txBody>
          <a:bodyPr/>
          <a:lstStyle/>
          <a:p>
            <a:pPr algn="ctr"/>
            <a:r>
              <a:rPr lang="ru-RU" sz="3200" b="1" dirty="0" smtClean="0"/>
              <a:t>Взаимодействие между основными системами гомеостаза в регуляции воспалительной реакции</a:t>
            </a:r>
            <a:r>
              <a:rPr lang="ru-RU" alt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x-none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8" name="Picture 4" descr="рисунок1 коп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11368" r="19192" b="4722"/>
          <a:stretch/>
        </p:blipFill>
        <p:spPr>
          <a:xfrm>
            <a:off x="257175" y="2106592"/>
            <a:ext cx="5796383" cy="4524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315075" y="2106592"/>
            <a:ext cx="5563985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x-none" sz="2100" dirty="0"/>
              <a:t>Гомеостаз – это строго индивидуальная симфония жизни, реализующаяся по сигналам нервной системы в эндокринной среде под надзором иммунной системы за всем клеточно-молекулярным уровнем организма при транспортном обеспечении сердечно-сосудистой системы. Это многогранная постоянно изменяющаяся строго уравновешенная система обладает большим запасом прочности в защитных функциях организма.</a:t>
            </a:r>
            <a:endParaRPr lang="en-US" altLang="x-none" sz="2100" dirty="0"/>
          </a:p>
        </p:txBody>
      </p:sp>
    </p:spTree>
    <p:extLst>
      <p:ext uri="{BB962C8B-B14F-4D97-AF65-F5344CB8AC3E}">
        <p14:creationId xmlns:p14="http://schemas.microsoft.com/office/powerpoint/2010/main" val="2722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2" y="163876"/>
            <a:ext cx="10263193" cy="1400530"/>
          </a:xfrm>
        </p:spPr>
        <p:txBody>
          <a:bodyPr/>
          <a:lstStyle/>
          <a:p>
            <a:pPr algn="ctr"/>
            <a:r>
              <a:rPr lang="ru-RU" sz="3200" b="1" dirty="0" smtClean="0"/>
              <a:t>Варианты течения воспалительного процесса в сердечно-сосудистой хирургии</a:t>
            </a:r>
            <a:endParaRPr lang="ru-RU" sz="3200" b="1" dirty="0"/>
          </a:p>
        </p:txBody>
      </p:sp>
      <p:grpSp>
        <p:nvGrpSpPr>
          <p:cNvPr id="45064" name="Группа 45063"/>
          <p:cNvGrpSpPr/>
          <p:nvPr/>
        </p:nvGrpSpPr>
        <p:grpSpPr>
          <a:xfrm>
            <a:off x="395282" y="1645481"/>
            <a:ext cx="11077581" cy="5042179"/>
            <a:chOff x="395282" y="1645481"/>
            <a:chExt cx="11077581" cy="504217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100513" y="1645481"/>
              <a:ext cx="4471987" cy="7185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Воспаление сосудов</a:t>
              </a:r>
              <a:endParaRPr lang="ru-RU" sz="28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5287" y="2526134"/>
              <a:ext cx="4471987" cy="7185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Реакция замедленного типа (хр. воспаление)</a:t>
              </a:r>
              <a:endParaRPr lang="ru-RU" sz="2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00876" y="2698274"/>
              <a:ext cx="4471987" cy="7185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Реакция немедленного типа (о. воспаление)</a:t>
              </a:r>
              <a:endParaRPr lang="ru-RU" sz="2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5287" y="3544063"/>
              <a:ext cx="3076575" cy="4900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Гранулёма</a:t>
              </a:r>
              <a:endParaRPr lang="ru-RU" sz="2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5284" y="4333544"/>
              <a:ext cx="3076575" cy="4900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Кальциноз</a:t>
              </a:r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5283" y="5157177"/>
              <a:ext cx="3076575" cy="4900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smtClean="0"/>
                <a:t>Стеноз</a:t>
              </a:r>
              <a:endParaRPr lang="ru-RU" sz="2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5282" y="5946658"/>
              <a:ext cx="3076575" cy="4900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Тромбоз</a:t>
              </a:r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95696" y="3535580"/>
              <a:ext cx="3076575" cy="4900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/>
                <a:t>Медианекроз</a:t>
              </a:r>
              <a:endParaRPr lang="ru-RU" sz="2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95695" y="4437340"/>
              <a:ext cx="3076575" cy="7894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Расслоение</a:t>
              </a:r>
              <a:endParaRPr lang="ru-RU" sz="2400" dirty="0"/>
            </a:p>
            <a:p>
              <a:pPr algn="ctr"/>
              <a:r>
                <a:rPr lang="ru-RU" sz="2400" dirty="0" smtClean="0"/>
                <a:t>стенки</a:t>
              </a:r>
              <a:endParaRPr lang="ru-RU" sz="2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95694" y="5647231"/>
              <a:ext cx="3076575" cy="7894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Разрыв</a:t>
              </a:r>
              <a:endParaRPr lang="ru-RU" sz="2400" dirty="0"/>
            </a:p>
            <a:p>
              <a:pPr algn="ctr"/>
              <a:r>
                <a:rPr lang="ru-RU" sz="2400" dirty="0" smtClean="0"/>
                <a:t>стенки</a:t>
              </a:r>
              <a:endParaRPr lang="ru-RU" sz="2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698581" y="3647859"/>
              <a:ext cx="3076575" cy="7894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Продуктивный процесс</a:t>
              </a:r>
              <a:endParaRPr lang="ru-RU" sz="2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698580" y="4773019"/>
              <a:ext cx="3076575" cy="7894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Стенозы</a:t>
              </a:r>
              <a:endParaRPr lang="ru-RU" sz="2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698581" y="5898179"/>
              <a:ext cx="3076575" cy="7894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Тромбозы</a:t>
              </a:r>
              <a:endParaRPr lang="ru-RU" sz="2400" dirty="0"/>
            </a:p>
          </p:txBody>
        </p:sp>
        <p:cxnSp>
          <p:nvCxnSpPr>
            <p:cNvPr id="31" name="Соединительная линия уступом 30"/>
            <p:cNvCxnSpPr>
              <a:stCxn id="9" idx="1"/>
              <a:endCxn id="12" idx="0"/>
            </p:cNvCxnSpPr>
            <p:nvPr/>
          </p:nvCxnSpPr>
          <p:spPr>
            <a:xfrm rot="10800000" flipV="1">
              <a:off x="2631281" y="2004732"/>
              <a:ext cx="1469232" cy="52140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" name="Соединительная линия уступом 32"/>
            <p:cNvCxnSpPr>
              <a:stCxn id="12" idx="2"/>
              <a:endCxn id="14" idx="0"/>
            </p:cNvCxnSpPr>
            <p:nvPr/>
          </p:nvCxnSpPr>
          <p:spPr>
            <a:xfrm rot="5400000">
              <a:off x="2132715" y="3045496"/>
              <a:ext cx="299427" cy="69770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" name="Соединительная линия уступом 34"/>
            <p:cNvCxnSpPr>
              <a:stCxn id="12" idx="2"/>
              <a:endCxn id="21" idx="0"/>
            </p:cNvCxnSpPr>
            <p:nvPr/>
          </p:nvCxnSpPr>
          <p:spPr>
            <a:xfrm rot="16200000" flipH="1">
              <a:off x="3787160" y="2088756"/>
              <a:ext cx="290944" cy="260270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" name="Соединительная линия уступом 36"/>
            <p:cNvCxnSpPr>
              <a:stCxn id="14" idx="2"/>
              <a:endCxn id="18" idx="0"/>
            </p:cNvCxnSpPr>
            <p:nvPr/>
          </p:nvCxnSpPr>
          <p:spPr>
            <a:xfrm rot="5400000">
              <a:off x="1783861" y="4183829"/>
              <a:ext cx="299427" cy="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42" name="Соединительная линия уступом 41"/>
            <p:cNvCxnSpPr>
              <a:stCxn id="18" idx="2"/>
              <a:endCxn id="19" idx="0"/>
            </p:cNvCxnSpPr>
            <p:nvPr/>
          </p:nvCxnSpPr>
          <p:spPr>
            <a:xfrm rot="5400000">
              <a:off x="1766783" y="4990387"/>
              <a:ext cx="333579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46" name="Соединительная линия уступом 45"/>
            <p:cNvCxnSpPr>
              <a:stCxn id="19" idx="2"/>
              <a:endCxn id="20" idx="0"/>
            </p:cNvCxnSpPr>
            <p:nvPr/>
          </p:nvCxnSpPr>
          <p:spPr>
            <a:xfrm rot="5400000">
              <a:off x="1783858" y="5796944"/>
              <a:ext cx="299427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0" name="Соединительная линия уступом 49"/>
            <p:cNvCxnSpPr>
              <a:stCxn id="21" idx="2"/>
              <a:endCxn id="23" idx="0"/>
            </p:cNvCxnSpPr>
            <p:nvPr/>
          </p:nvCxnSpPr>
          <p:spPr>
            <a:xfrm rot="5400000">
              <a:off x="5028131" y="4231487"/>
              <a:ext cx="411706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3" name="Соединительная линия уступом 52"/>
            <p:cNvCxnSpPr>
              <a:stCxn id="23" idx="2"/>
              <a:endCxn id="24" idx="0"/>
            </p:cNvCxnSpPr>
            <p:nvPr/>
          </p:nvCxnSpPr>
          <p:spPr>
            <a:xfrm rot="5400000">
              <a:off x="5023778" y="5437026"/>
              <a:ext cx="420410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6" name="Соединительная линия уступом 55"/>
            <p:cNvCxnSpPr>
              <a:stCxn id="9" idx="3"/>
              <a:endCxn id="13" idx="0"/>
            </p:cNvCxnSpPr>
            <p:nvPr/>
          </p:nvCxnSpPr>
          <p:spPr>
            <a:xfrm>
              <a:off x="8572500" y="2004732"/>
              <a:ext cx="664370" cy="69354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9" name="Соединительная линия уступом 58"/>
            <p:cNvCxnSpPr>
              <a:stCxn id="13" idx="2"/>
              <a:endCxn id="28" idx="0"/>
            </p:cNvCxnSpPr>
            <p:nvPr/>
          </p:nvCxnSpPr>
          <p:spPr>
            <a:xfrm rot="5400000">
              <a:off x="9121329" y="3532317"/>
              <a:ext cx="231083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61" name="Соединительная линия уступом 60"/>
            <p:cNvCxnSpPr>
              <a:stCxn id="28" idx="2"/>
              <a:endCxn id="29" idx="0"/>
            </p:cNvCxnSpPr>
            <p:nvPr/>
          </p:nvCxnSpPr>
          <p:spPr>
            <a:xfrm rot="5400000">
              <a:off x="9069030" y="4605179"/>
              <a:ext cx="335679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45061" name="Соединительная линия уступом 45060"/>
            <p:cNvCxnSpPr>
              <a:stCxn id="29" idx="2"/>
              <a:endCxn id="30" idx="0"/>
            </p:cNvCxnSpPr>
            <p:nvPr/>
          </p:nvCxnSpPr>
          <p:spPr>
            <a:xfrm rot="16200000" flipH="1">
              <a:off x="9069029" y="5730338"/>
              <a:ext cx="335679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1375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/>
          <a:stretch/>
        </p:blipFill>
        <p:spPr>
          <a:xfrm>
            <a:off x="1485901" y="0"/>
            <a:ext cx="8958263" cy="6724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6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3069" y="196771"/>
            <a:ext cx="9819342" cy="8032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Все аномальные воспалительные процессы сердечно-сосудистой системы отличаются друг от друга:</a:t>
            </a:r>
          </a:p>
          <a:p>
            <a:pPr marL="1485900" lvl="2" indent="-571500">
              <a:buFont typeface="Arial" charset="0"/>
              <a:buChar char="•"/>
            </a:pPr>
            <a:r>
              <a:rPr lang="ru-RU" sz="3200" dirty="0" smtClean="0"/>
              <a:t>Темпом.</a:t>
            </a:r>
          </a:p>
          <a:p>
            <a:pPr marL="1485900" lvl="2" indent="-571500">
              <a:buFont typeface="Arial" charset="0"/>
              <a:buChar char="•"/>
            </a:pPr>
            <a:r>
              <a:rPr lang="ru-RU" sz="3200" dirty="0" smtClean="0"/>
              <a:t>Распространённостью.</a:t>
            </a:r>
          </a:p>
          <a:p>
            <a:pPr marL="1485900" lvl="2" indent="-571500">
              <a:buFont typeface="Arial" charset="0"/>
              <a:buChar char="•"/>
            </a:pPr>
            <a:r>
              <a:rPr lang="ru-RU" sz="3200" dirty="0"/>
              <a:t>И</a:t>
            </a:r>
            <a:r>
              <a:rPr lang="ru-RU" sz="3200" dirty="0" smtClean="0"/>
              <a:t>нтенсивностью клеточного некроза.</a:t>
            </a:r>
          </a:p>
          <a:p>
            <a:pPr marL="1485900" lvl="2" indent="-571500">
              <a:buFont typeface="Arial" charset="0"/>
              <a:buChar char="•"/>
            </a:pPr>
            <a:r>
              <a:rPr lang="ru-RU" sz="3200" dirty="0"/>
              <a:t>С</a:t>
            </a:r>
            <a:r>
              <a:rPr lang="ru-RU" sz="3200" dirty="0" smtClean="0"/>
              <a:t>труктурой и комбинацией участвующих в воспалительном процессе клеток и молекул.</a:t>
            </a:r>
          </a:p>
          <a:p>
            <a:endParaRPr lang="ru-RU" sz="3200" dirty="0" smtClean="0"/>
          </a:p>
          <a:p>
            <a:pPr algn="ctr"/>
            <a:r>
              <a:rPr lang="ru-RU" sz="3200" dirty="0" smtClean="0"/>
              <a:t>Это имеет отражение в клинических </a:t>
            </a:r>
            <a:r>
              <a:rPr lang="ru-RU" sz="3200" dirty="0" err="1" smtClean="0"/>
              <a:t>проявленияхи</a:t>
            </a:r>
            <a:r>
              <a:rPr lang="ru-RU" sz="3200" dirty="0" smtClean="0"/>
              <a:t> особенностях иммунного статуса.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5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6218" y="173620"/>
            <a:ext cx="11478107" cy="668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Семь основных вариантов аномальных </a:t>
            </a:r>
          </a:p>
          <a:p>
            <a:pPr algn="ctr"/>
            <a:r>
              <a:rPr lang="ru-RU" sz="2800" b="1" dirty="0" smtClean="0"/>
              <a:t>воспалительных реакций сердечно-сосудистой </a:t>
            </a:r>
          </a:p>
          <a:p>
            <a:pPr algn="ctr"/>
            <a:r>
              <a:rPr lang="ru-RU" sz="2800" b="1" dirty="0" smtClean="0"/>
              <a:t>системы:</a:t>
            </a:r>
          </a:p>
          <a:p>
            <a:endParaRPr lang="ru-RU" sz="2800" dirty="0" smtClean="0"/>
          </a:p>
          <a:p>
            <a:pPr marL="571500" indent="-571500">
              <a:buFont typeface="+mj-lt"/>
              <a:buAutoNum type="arabicPeriod"/>
            </a:pPr>
            <a:r>
              <a:rPr lang="ru-RU" sz="2800" dirty="0" err="1" smtClean="0"/>
              <a:t>Назологически</a:t>
            </a:r>
            <a:r>
              <a:rPr lang="ru-RU" sz="2800" dirty="0" smtClean="0"/>
              <a:t> верифицированные системные </a:t>
            </a:r>
            <a:r>
              <a:rPr lang="ru-RU" sz="2800" dirty="0" err="1" smtClean="0"/>
              <a:t>васкулиты</a:t>
            </a:r>
            <a:r>
              <a:rPr lang="ru-RU" sz="2800" dirty="0" smtClean="0"/>
              <a:t>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err="1" smtClean="0"/>
              <a:t>Недиффиренцированные</a:t>
            </a:r>
            <a:r>
              <a:rPr lang="ru-RU" sz="2800" dirty="0" smtClean="0"/>
              <a:t> системные </a:t>
            </a:r>
            <a:r>
              <a:rPr lang="ru-RU" sz="2800" dirty="0" err="1" smtClean="0"/>
              <a:t>васкулиты</a:t>
            </a:r>
            <a:r>
              <a:rPr lang="ru-RU" sz="2800" dirty="0" smtClean="0"/>
              <a:t>.</a:t>
            </a:r>
            <a:endParaRPr lang="ru-RU" sz="2800" dirty="0"/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/>
              <a:t>Вторичные </a:t>
            </a:r>
            <a:r>
              <a:rPr lang="ru-RU" sz="2800" dirty="0" err="1" smtClean="0"/>
              <a:t>васкулиты</a:t>
            </a:r>
            <a:r>
              <a:rPr lang="ru-RU" sz="2800" dirty="0" smtClean="0"/>
              <a:t> (аутоиммунные, </a:t>
            </a:r>
            <a:r>
              <a:rPr lang="ru-RU" sz="2800" dirty="0" err="1" smtClean="0"/>
              <a:t>парапластические</a:t>
            </a:r>
            <a:r>
              <a:rPr lang="ru-RU" sz="2800" dirty="0" smtClean="0"/>
              <a:t> и т.д.).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/>
              <a:t>Эпизодические воспалительные атаки при атеросклерозе.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err="1" smtClean="0"/>
              <a:t>Денеративно</a:t>
            </a:r>
            <a:r>
              <a:rPr lang="ru-RU" sz="2800" dirty="0" smtClean="0"/>
              <a:t>-воспалительные процессы при соединительно-тканной дисплазии.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/>
              <a:t>Неопластические процессы (онкология, гематология и др.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err="1" smtClean="0"/>
              <a:t>Постимплантационные</a:t>
            </a:r>
            <a:r>
              <a:rPr lang="ru-RU" sz="2800" dirty="0" smtClean="0"/>
              <a:t> </a:t>
            </a:r>
            <a:r>
              <a:rPr lang="ru-RU" sz="2800" dirty="0" err="1" smtClean="0"/>
              <a:t>выспаления</a:t>
            </a:r>
            <a:endParaRPr lang="ru-RU" sz="2800" dirty="0" smtClean="0"/>
          </a:p>
          <a:p>
            <a:pPr marL="571500" indent="-571500">
              <a:buFont typeface="Arial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28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5195" y="138897"/>
            <a:ext cx="11859168" cy="6504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600" b="1" dirty="0" smtClean="0"/>
              <a:t>Негативные последствия хронических аномальных </a:t>
            </a:r>
          </a:p>
          <a:p>
            <a:pPr algn="ctr"/>
            <a:r>
              <a:rPr lang="ru-RU" sz="2600" b="1" dirty="0" smtClean="0"/>
              <a:t>воспалительных реакций</a:t>
            </a:r>
          </a:p>
          <a:p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Острые тромбозы и эмболии, разрывы и расслоения аорты и стенок артерий, аритмии.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ДВС и антифосфолипидный синдромы, системный воспалительный ответ и др.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Быстрое прогрессирование окклюзионно-стеностических, дилятационных и дегенеративных поражений сердечно-сосудистой системы.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Торпидность к лечебным мероприятиям и быстрый рецидив после их адекватного проведения.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Коморбидность.</a:t>
            </a:r>
            <a:endParaRPr lang="ru-RU" sz="2600" dirty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Повышенный риск интра- и послеоперационных осложнений.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Дисфункция и дезадаптация имплантов, их инфицирование.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339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616</Words>
  <Application>Microsoft Macintosh PowerPoint</Application>
  <PresentationFormat>Широкоэкранный</PresentationFormat>
  <Paragraphs>100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Mangal</vt:lpstr>
      <vt:lpstr>Wingdings 3</vt:lpstr>
      <vt:lpstr>Arial</vt:lpstr>
      <vt:lpstr>Ион</vt:lpstr>
      <vt:lpstr>Влияние аномальных реакций на темпы деградации сердечно-сосудистого русла</vt:lpstr>
      <vt:lpstr> Воспаление – естественная адаптивная реакция на патогенное влияние, направленная на элиминацию повреждённых клеток и молекул, восстановление исходной морфо-функциональной структуры гомеостаза.</vt:lpstr>
      <vt:lpstr>Презентация PowerPoint</vt:lpstr>
      <vt:lpstr>Взаимодействие между основными системами гомеостаза в регуляции воспалительной реакции </vt:lpstr>
      <vt:lpstr>Варианты течения воспалительного процесса в сердечно-сосудистой хирургии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Davydov</dc:creator>
  <cp:lastModifiedBy>Ivan Davydov</cp:lastModifiedBy>
  <cp:revision>14</cp:revision>
  <dcterms:created xsi:type="dcterms:W3CDTF">2017-10-31T06:34:39Z</dcterms:created>
  <dcterms:modified xsi:type="dcterms:W3CDTF">2017-10-31T08:33:14Z</dcterms:modified>
</cp:coreProperties>
</file>