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8" r:id="rId2"/>
    <p:sldId id="278" r:id="rId3"/>
    <p:sldId id="262" r:id="rId4"/>
    <p:sldId id="263" r:id="rId5"/>
    <p:sldId id="260" r:id="rId6"/>
    <p:sldId id="261" r:id="rId7"/>
    <p:sldId id="264" r:id="rId8"/>
    <p:sldId id="266" r:id="rId9"/>
    <p:sldId id="270" r:id="rId10"/>
    <p:sldId id="268" r:id="rId11"/>
    <p:sldId id="269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9" r:id="rId20"/>
    <p:sldId id="280" r:id="rId21"/>
    <p:sldId id="281" r:id="rId22"/>
    <p:sldId id="282" r:id="rId23"/>
    <p:sldId id="283" r:id="rId24"/>
    <p:sldId id="285" r:id="rId25"/>
    <p:sldId id="286" r:id="rId26"/>
    <p:sldId id="284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301" r:id="rId40"/>
    <p:sldId id="299" r:id="rId41"/>
    <p:sldId id="300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67" d="100"/>
          <a:sy n="67" d="100"/>
        </p:scale>
        <p:origin x="-132" y="-4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spect="1"/>
          </p:cNvSpPr>
          <p:nvPr/>
        </p:nvSpPr>
        <p:spPr>
          <a:xfrm>
            <a:off x="231775" y="244475"/>
            <a:ext cx="11723688" cy="6376988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7"/>
          <p:cNvCxnSpPr/>
          <p:nvPr/>
        </p:nvCxnSpPr>
        <p:spPr>
          <a:xfrm>
            <a:off x="1978025" y="3733800"/>
            <a:ext cx="82296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F82AD20-D7E8-4FD9-90DB-653F12C362AA}" type="datetimeFigureOut">
              <a:rPr lang="en-US"/>
              <a:pPr>
                <a:defRPr/>
              </a:pPr>
              <a:t>12/10/2018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B17C70C-2684-458F-9E13-4BC624BADB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19B1F-16DE-4904-9008-51D72CFA2E1A}" type="datetimeFigureOut">
              <a:rPr lang="en-US"/>
              <a:pPr>
                <a:defRPr/>
              </a:pPr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20E6F-0BDC-439A-9492-78D07784B8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2F023-0E9A-4B14-A131-0B73CEE13552}" type="datetimeFigureOut">
              <a:rPr lang="en-US"/>
              <a:pPr>
                <a:defRPr/>
              </a:pPr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CA60B-2616-46D4-8170-17F429524F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6EE14-2EA0-4DE4-8ABF-9725225AC971}" type="datetimeFigureOut">
              <a:rPr lang="en-US"/>
              <a:pPr>
                <a:defRPr/>
              </a:pPr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D1ACE-86C0-49BC-AC92-5C075BFC8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981200" y="4021138"/>
            <a:ext cx="82296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1330D-5131-4379-90AE-2E2403E86FE3}" type="datetimeFigureOut">
              <a:rPr lang="en-US"/>
              <a:pPr>
                <a:defRPr/>
              </a:pPr>
              <a:t>12/10/2018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6FF43-8572-493B-AC29-9573F9C55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FFADD-0FA6-4EF4-8AEA-F85A9375A0D0}" type="datetimeFigureOut">
              <a:rPr lang="en-US"/>
              <a:pPr>
                <a:defRPr/>
              </a:pPr>
              <a:t>12/10/2018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2D3C2-C10D-4A05-82AA-3FBC7A9994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5F56E-A6FE-49B4-B282-BFB468D029D9}" type="datetimeFigureOut">
              <a:rPr lang="en-US"/>
              <a:pPr>
                <a:defRPr/>
              </a:pPr>
              <a:t>12/10/2018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DA976-BD52-4811-88A6-E352AF1FC4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9ED2D-D528-4AE8-AFCF-F3352B38CF7A}" type="datetimeFigureOut">
              <a:rPr lang="en-US"/>
              <a:pPr>
                <a:defRPr/>
              </a:pPr>
              <a:t>12/10/2018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2F275-4D39-46C5-B0D6-BC9EEA691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DDDE2-C970-4CD8-87C7-7C1E66CB0AD6}" type="datetimeFigureOut">
              <a:rPr lang="en-US"/>
              <a:pPr>
                <a:defRPr/>
              </a:pPr>
              <a:t>12/10/2018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9ACEE-281B-4C55-A358-53AA4C754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F1E02-6698-4BD1-AC77-AAEBEFF77558}" type="datetimeFigureOut">
              <a:rPr lang="en-US"/>
              <a:pPr>
                <a:defRPr/>
              </a:pPr>
              <a:t>12/10/2018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271C1-0F05-498F-81C2-80F195669C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C971D-6979-4B5C-B3B3-00DBED29BB2C}" type="datetimeFigureOut">
              <a:rPr lang="en-US"/>
              <a:pPr>
                <a:defRPr/>
              </a:pPr>
              <a:t>12/10/2018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AE649-4238-475E-94C0-18CDFA6AE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775" y="244475"/>
            <a:ext cx="11723688" cy="637698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43000" y="609600"/>
            <a:ext cx="9875838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2057400"/>
            <a:ext cx="987266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3000" y="6224588"/>
            <a:ext cx="2328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8E3D0477-B339-4BA7-8EB3-F3265B207B81}" type="datetimeFigureOut">
              <a:rPr lang="en-US"/>
              <a:pPr>
                <a:defRPr/>
              </a:pPr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700" y="6224588"/>
            <a:ext cx="47164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738" y="6224588"/>
            <a:ext cx="17065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EAC3815A-B093-41EB-802E-36B40A28D9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4" r:id="rId4"/>
    <p:sldLayoutId id="2147483693" r:id="rId5"/>
    <p:sldLayoutId id="2147483692" r:id="rId6"/>
    <p:sldLayoutId id="2147483691" r:id="rId7"/>
    <p:sldLayoutId id="2147483690" r:id="rId8"/>
    <p:sldLayoutId id="2147483689" r:id="rId9"/>
    <p:sldLayoutId id="2147483688" r:id="rId10"/>
    <p:sldLayoutId id="2147483687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itchFamily="34" charset="0"/>
        </a:defRPr>
      </a:lvl9pPr>
    </p:titleStyle>
    <p:bodyStyle>
      <a:lvl1pPr marL="228600" indent="-182563" algn="l" rtl="0" fontAlgn="base">
        <a:lnSpc>
          <a:spcPct val="90000"/>
        </a:lnSpc>
        <a:spcBef>
          <a:spcPts val="1400"/>
        </a:spcBef>
        <a:spcAft>
          <a:spcPct val="0"/>
        </a:spcAft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0250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4888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79525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cina.dobro-est.com/vitaminyi-opisanie-klassifikatsiya-i-rol-vitaminov-v-zhizni-cheloveka-sutochnaya-potrebnost-v-vitaminah.html" TargetMode="External"/><Relationship Id="rId2" Type="http://schemas.openxmlformats.org/officeDocument/2006/relationships/hyperlink" Target="https://medicina.dobro-est.com/stress-prichinyi-faktoryi-simptomyi-i-snyatie-stressa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s://medicina.dobro-est.com/vitaminyi-opisanie-klassifikatsiya-i-rol-vitaminov-v-zhizni-cheloveka-sutochnaya-potrebnost-v-vitaminah.html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medicina.dobro-est.com/gipovitaminoz-prichinyi-simptomyi-i-lechenie-gipovitaminoza.html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cina.dobro-est.com/gerpes-herpes-opisanie-vidyi-simptomyi-profilaktika-i-lechenie-gerpesa.html" TargetMode="External"/><Relationship Id="rId2" Type="http://schemas.openxmlformats.org/officeDocument/2006/relationships/hyperlink" Target="https://medicina.dobro-est.com/bessonnitsa-opisanie-prichinyi-profilaktika-i-lechenie-bessonnitsyi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dicina.dobro-est.com/psoriaz-opisanie-vidyi-prichinyi-simptomyi-i-lechenie-psoriaza.html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544513"/>
            <a:ext cx="10112375" cy="165735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600" dirty="0">
                <a:latin typeface="Arial Black" panose="020B0A04020102020204" pitchFamily="34" charset="0"/>
              </a:rPr>
              <a:t>ВИТАМИНЫ</a:t>
            </a:r>
            <a:r>
              <a:rPr lang="ru-RU" dirty="0">
                <a:latin typeface="Arial Black" panose="020B0A04020102020204" pitchFamily="34" charset="0"/>
              </a:rPr>
              <a:t>  </a:t>
            </a:r>
            <a:br>
              <a:rPr lang="ru-RU" dirty="0">
                <a:latin typeface="Arial Black" panose="020B0A04020102020204" pitchFamily="34" charset="0"/>
              </a:rPr>
            </a:br>
            <a:r>
              <a:rPr lang="ru-RU" sz="6700" dirty="0">
                <a:latin typeface="Arial Black" panose="020B0A04020102020204" pitchFamily="34" charset="0"/>
              </a:rPr>
              <a:t>«ЗА» и «ПРОТИВ»</a:t>
            </a:r>
          </a:p>
        </p:txBody>
      </p:sp>
      <p:pic>
        <p:nvPicPr>
          <p:cNvPr id="13314" name="Объект 3" descr="http://adamovka-crb.ru/ckfinder/userfiles/images/%D0%B2%D0%B8%D1%82%D0%B0%D0%BC%D0%B8%D0%BD%D1%8B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43113" y="2486025"/>
            <a:ext cx="7700962" cy="4111625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Объект 3" descr="http://belosnezhka.ucoz.ru/_si/0/8128220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6375" y="231775"/>
            <a:ext cx="11758613" cy="6413500"/>
          </a:xfrm>
        </p:spPr>
      </p:pic>
    </p:spTree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Объект 3" descr="https://myslide.ru/documents_4/e503467ec1d05b4c640231c956fd131a/img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6375" y="231775"/>
            <a:ext cx="11771313" cy="6426200"/>
          </a:xfrm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Объект 3" descr="http://900igr.net/up/datas/186132/05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38150" y="219075"/>
            <a:ext cx="11526838" cy="6388100"/>
          </a:xfrm>
        </p:spPr>
      </p:pic>
    </p:spTree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Объект 3" descr="http://uslide.ru/images/9/15956/960/img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93738" y="279400"/>
            <a:ext cx="10804525" cy="6299200"/>
          </a:xfrm>
        </p:spPr>
      </p:pic>
    </p:spTree>
  </p:cSld>
  <p:clrMapOvr>
    <a:masterClrMapping/>
  </p:clrMapOvr>
  <p:transition spd="slow"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Объект 3" descr="https://ds02.infourok.ru/uploads/ex/0799/00020368-186f9c93/img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209550"/>
            <a:ext cx="11255375" cy="6410325"/>
          </a:xfrm>
        </p:spPr>
      </p:pic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Объект 3" descr="https://ds04.infourok.ru/uploads/ex/1035/00056764-71dca845/640/img3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9075" y="244475"/>
            <a:ext cx="11758613" cy="6413500"/>
          </a:xfrm>
        </p:spPr>
      </p:pic>
    </p:spTree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" y="1216025"/>
            <a:ext cx="11731625" cy="1357313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latin typeface="Arial Black" panose="020B0A04020102020204" pitchFamily="34" charset="0"/>
              </a:rPr>
              <a:t>Стоит отметить, при готовке пищи, витамины в ней разрушаются, но какое-то их количество, все-таки, останется это зависит от способа приготовления. Специалистами исследовано, что при готовке пищи на пару сохраняется </a:t>
            </a:r>
            <a:br>
              <a:rPr lang="ru-RU" sz="3600" b="1" dirty="0">
                <a:latin typeface="Arial Black" panose="020B0A04020102020204" pitchFamily="34" charset="0"/>
              </a:rPr>
            </a:br>
            <a:r>
              <a:rPr lang="ru-RU" sz="3600" b="1" dirty="0">
                <a:latin typeface="Arial Black" panose="020B0A04020102020204" pitchFamily="34" charset="0"/>
              </a:rPr>
              <a:t>максимальное количество </a:t>
            </a:r>
            <a:br>
              <a:rPr lang="ru-RU" sz="3600" b="1" dirty="0">
                <a:latin typeface="Arial Black" panose="020B0A04020102020204" pitchFamily="34" charset="0"/>
              </a:rPr>
            </a:br>
            <a:r>
              <a:rPr lang="ru-RU" sz="3600" b="1" dirty="0">
                <a:latin typeface="Arial Black" panose="020B0A04020102020204" pitchFamily="34" charset="0"/>
              </a:rPr>
              <a:t>витаминов</a:t>
            </a:r>
            <a:r>
              <a:rPr lang="ru-RU" b="1" dirty="0">
                <a:latin typeface="Arial Black" panose="020B0A04020102020204" pitchFamily="34" charset="0"/>
              </a:rPr>
              <a:t>.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28674" name="Объект 2"/>
          <p:cNvSpPr>
            <a:spLocks noGrp="1"/>
          </p:cNvSpPr>
          <p:nvPr>
            <p:ph idx="1"/>
          </p:nvPr>
        </p:nvSpPr>
        <p:spPr>
          <a:xfrm>
            <a:off x="554038" y="942975"/>
            <a:ext cx="9626600" cy="2362200"/>
          </a:xfrm>
        </p:spPr>
        <p:txBody>
          <a:bodyPr/>
          <a:lstStyle/>
          <a:p>
            <a:pPr marL="44450" indent="0">
              <a:buFont typeface="Corbel" pitchFamily="34" charset="0"/>
              <a:buNone/>
            </a:pPr>
            <a:endParaRPr lang="ru-RU" smtClean="0"/>
          </a:p>
          <a:p>
            <a:pPr marL="44450" indent="0">
              <a:buFont typeface="Corbel" pitchFamily="34" charset="0"/>
              <a:buNone/>
            </a:pPr>
            <a:endParaRPr lang="ru-RU" smtClean="0"/>
          </a:p>
          <a:p>
            <a:pPr marL="44450" indent="0">
              <a:buFont typeface="Corbel" pitchFamily="34" charset="0"/>
              <a:buNone/>
            </a:pPr>
            <a:endParaRPr lang="ru-RU" smtClean="0"/>
          </a:p>
          <a:p>
            <a:pPr marL="44450" indent="0">
              <a:buFont typeface="Corbel" pitchFamily="34" charset="0"/>
              <a:buNone/>
            </a:pPr>
            <a:endParaRPr lang="ru-RU" smtClean="0"/>
          </a:p>
          <a:p>
            <a:pPr marL="44450" indent="0">
              <a:buFont typeface="Corbel" pitchFamily="34" charset="0"/>
              <a:buNone/>
            </a:pPr>
            <a:endParaRPr lang="ru-RU" smtClean="0"/>
          </a:p>
        </p:txBody>
      </p:sp>
      <p:pic>
        <p:nvPicPr>
          <p:cNvPr id="2867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8650" y="3429000"/>
            <a:ext cx="5961063" cy="313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Объект 3" descr="https://fs00.infourok.ru/images/doc/311/310901/img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3675" y="257175"/>
            <a:ext cx="11758613" cy="6375400"/>
          </a:xfrm>
        </p:spPr>
      </p:pic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Объект 3" descr="http://how-to-make.net/wp-content/uploads/2017/09/adme1_18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6375" y="219075"/>
            <a:ext cx="11731625" cy="6388100"/>
          </a:xfrm>
        </p:spPr>
      </p:pic>
    </p:spTree>
  </p:cSld>
  <p:clrMapOvr>
    <a:masterClrMapping/>
  </p:clrMapOvr>
  <p:transition spd="slow"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Объект 3" descr="https://i.pinimg.com/originals/e3/80/62/e38062a93ddf90e364b00305c6c0df0c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4475" y="244475"/>
            <a:ext cx="11733213" cy="6413500"/>
          </a:xfrm>
        </p:spPr>
      </p:pic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images.myshared.ru/5/447188/slide_5.jpg">
            <a:extLst>
              <a:ext uri="{FF2B5EF4-FFF2-40B4-BE49-F238E27FC236}"/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1475" y="395288"/>
            <a:ext cx="11449050" cy="60674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ircl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Объект 3" descr="http://www.radionetplus.ru/uploads/posts/2016-04/1462032089_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1775" y="257175"/>
            <a:ext cx="11733213" cy="6362700"/>
          </a:xfrm>
        </p:spPr>
      </p:pic>
    </p:spTree>
  </p:cSld>
  <p:clrMapOvr>
    <a:masterClrMapping/>
  </p:clrMapOvr>
  <p:transition spd="slow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Объект 3" descr="http://www.mmenu.com/upload/gallery/d10/57174c45e7a1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228600"/>
            <a:ext cx="11698287" cy="6391275"/>
          </a:xfrm>
        </p:spPr>
      </p:pic>
    </p:spTree>
  </p:cSld>
  <p:clrMapOvr>
    <a:masterClrMapping/>
  </p:clrMapOvr>
  <p:transition spd="slow">
    <p:circl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Объект 3" descr="http://how-to-make.net/wp-content/uploads/2017/09/adme1_19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6375" y="269875"/>
            <a:ext cx="11758613" cy="6362700"/>
          </a:xfrm>
        </p:spPr>
      </p:pic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Объект 3" descr="http://how-to-make.net/wp-content/uploads/2017/09/adme1_18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241300"/>
            <a:ext cx="11776075" cy="6365875"/>
          </a:xfrm>
        </p:spPr>
      </p:pic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Объект 3" descr="http://how-to-make.net/wp-content/uploads/2017/09/adme1_18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28625"/>
            <a:ext cx="11752263" cy="6429375"/>
          </a:xfrm>
        </p:spPr>
      </p:pic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Объект 3" descr="http://womenssecrets.me/wp-content/uploads/2016/05/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254000"/>
            <a:ext cx="11698287" cy="6365875"/>
          </a:xfrm>
        </p:spPr>
      </p:pic>
    </p:spTree>
  </p:cSld>
  <p:clrMapOvr>
    <a:masterClrMapping/>
  </p:clrMapOvr>
  <p:transition spd="med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Объект 3" descr="http://vse-o-pozitive.ru/uploads/posts/2016-05/1462256824_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6213" y="215900"/>
            <a:ext cx="11852275" cy="6326188"/>
          </a:xfrm>
        </p:spPr>
      </p:pic>
    </p:spTree>
  </p:cSld>
  <p:clrMapOvr>
    <a:masterClrMapping/>
  </p:clrMapOvr>
  <p:transition spd="slow">
    <p:circl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Объект 3" descr="https://naget.ru/wp-content/uploads/2017/02/vse_chto_vy_xoteli_znat_o_vitaminax_no_boyalis_sprosit__naget_ru-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8913" y="241300"/>
            <a:ext cx="11788775" cy="6353175"/>
          </a:xfrm>
        </p:spPr>
      </p:pic>
    </p:spTree>
  </p:cSld>
  <p:clrMapOvr>
    <a:masterClrMapping/>
  </p:clrMapOvr>
  <p:transition spd="slow"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458788"/>
            <a:ext cx="11474450" cy="5940425"/>
          </a:xfrm>
        </p:spPr>
        <p:txBody>
          <a:bodyPr rtlCol="0">
            <a:normAutofit fontScale="70000" lnSpcReduction="20000"/>
          </a:bodyPr>
          <a:lstStyle/>
          <a:p>
            <a:pPr marL="45720" indent="0" algn="ctr" fontAlgn="auto"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sz="4600" dirty="0"/>
              <a:t>Нужно стараться употреблять в  пищу  натуральные продукты,  следуя  </a:t>
            </a:r>
            <a:r>
              <a:rPr lang="ru-RU" sz="4600" u="sng" dirty="0"/>
              <a:t>заповеди Господа</a:t>
            </a:r>
            <a:r>
              <a:rPr lang="ru-RU" sz="4600" dirty="0"/>
              <a:t>  человеку : обладать всеми благами  земли и потреблять  в пищу  естественные  продукты  и быть хозяином земли:</a:t>
            </a:r>
          </a:p>
          <a:p>
            <a:pPr marL="45720" indent="0" algn="ctr" fontAlgn="auto"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sz="4600" dirty="0"/>
              <a:t> </a:t>
            </a:r>
            <a:r>
              <a:rPr lang="ru-RU" sz="4600" b="1" dirty="0"/>
              <a:t>«Я дал вам  всякую  траву, сеющую семя, какая есть на всей земле, и всякое   дерево, у которого плод   древесный, сеющий семя;- вам сие будет в пищу»</a:t>
            </a:r>
          </a:p>
          <a:p>
            <a:pPr marL="45720" indent="0" algn="ctr" fontAlgn="auto"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sz="4600" dirty="0"/>
              <a:t> (Быт 1,29).</a:t>
            </a:r>
          </a:p>
          <a:p>
            <a:pPr marL="45720" indent="0" algn="ctr" fontAlgn="auto"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sz="4600" dirty="0"/>
              <a:t>Из   натуральных цельных  продуктов  отлично всасываются в организме человека витамины, микроэлементы, минеральные соли. Это  обусловлено  физиологическими процессами, запрограммированными  Господом Богом.</a:t>
            </a:r>
          </a:p>
          <a:p>
            <a:pPr marL="45720" indent="0" algn="ctr" fontAlgn="auto"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sz="4600" dirty="0"/>
              <a:t>Питайтесь  естественной пищей, данной  нам  Богом, благодарите за нее  Господа.</a:t>
            </a:r>
          </a:p>
          <a:p>
            <a:pPr indent="-182880" algn="ctr"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Объект 3" descr="https://ds02.infourok.ru/uploads/ex/12d6/0005567d-f560e091/img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8938" y="387350"/>
            <a:ext cx="11382375" cy="6083300"/>
          </a:xfrm>
        </p:spPr>
      </p:pic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Объект 3" descr="https://ds02.infourok.ru/uploads/ex/1285/0005b7d4-4a9bc731/img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1775" y="231775"/>
            <a:ext cx="11733213" cy="6413500"/>
          </a:xfrm>
        </p:spPr>
      </p:pic>
    </p:spTree>
  </p:cSld>
  <p:clrMapOvr>
    <a:masterClrMapping/>
  </p:clrMapOvr>
  <p:transition spd="slow">
    <p:wheel spokes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458788" y="303213"/>
            <a:ext cx="11733212" cy="6464300"/>
          </a:xfrm>
        </p:spPr>
        <p:txBody>
          <a:bodyPr rtlCol="0">
            <a:normAutofit fontScale="77500" lnSpcReduction="20000"/>
          </a:bodyPr>
          <a:lstStyle/>
          <a:p>
            <a:pPr marL="45720" indent="0" algn="ctr"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sz="4100" b="1" dirty="0"/>
              <a:t>Дополнительный прием витаминов необходим:</a:t>
            </a:r>
          </a:p>
          <a:p>
            <a:pPr marL="45720" indent="0"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sz="2600" b="1" dirty="0"/>
              <a:t>— людям с неправильными привычками питания, которые едят нерегулярно и питаются в основном однообразными и несбалансированными продуктами, преимущественно готовой едой и консервами.</a:t>
            </a:r>
            <a:br>
              <a:rPr lang="ru-RU" sz="2600" b="1" dirty="0"/>
            </a:br>
            <a:r>
              <a:rPr lang="ru-RU" sz="2600" b="1" dirty="0"/>
              <a:t>— людям, которые соблюдают длительное время диету для снижения массы тела или часто начинают и прерывают диеты.</a:t>
            </a:r>
            <a:br>
              <a:rPr lang="ru-RU" sz="2600" b="1" dirty="0"/>
            </a:br>
            <a:r>
              <a:rPr lang="ru-RU" sz="2600" b="1" dirty="0"/>
              <a:t>— людям в состоянии </a:t>
            </a:r>
            <a:r>
              <a:rPr lang="ru-RU" sz="2600" b="1" u="sng" dirty="0">
                <a:hlinkClick r:id="rId2"/>
              </a:rPr>
              <a:t>стресса</a:t>
            </a:r>
            <a:r>
              <a:rPr lang="ru-RU" sz="2600" b="1" dirty="0"/>
              <a:t>.</a:t>
            </a:r>
            <a:br>
              <a:rPr lang="ru-RU" sz="2600" b="1" dirty="0"/>
            </a:br>
            <a:r>
              <a:rPr lang="ru-RU" sz="2600" b="1" dirty="0"/>
              <a:t>— людям, страдающим хроническими заболеваниями.</a:t>
            </a:r>
            <a:br>
              <a:rPr lang="ru-RU" sz="2600" b="1" dirty="0"/>
            </a:br>
            <a:r>
              <a:rPr lang="ru-RU" sz="2600" b="1" dirty="0"/>
              <a:t>— людям, страдающие непереносимостью молока и молочных продуктов.</a:t>
            </a:r>
            <a:br>
              <a:rPr lang="ru-RU" sz="2600" b="1" dirty="0"/>
            </a:br>
            <a:r>
              <a:rPr lang="ru-RU" sz="2600" b="1" dirty="0"/>
              <a:t>— людям, в течение длительного времени принимающие лекарства, которые ухудшают усвоение в организме витаминов и минералов.</a:t>
            </a:r>
            <a:br>
              <a:rPr lang="ru-RU" sz="2600" b="1" dirty="0"/>
            </a:br>
            <a:r>
              <a:rPr lang="ru-RU" sz="2600" b="1" dirty="0"/>
              <a:t>— во время заболеваний.</a:t>
            </a:r>
            <a:br>
              <a:rPr lang="ru-RU" sz="2600" b="1" dirty="0"/>
            </a:br>
            <a:r>
              <a:rPr lang="ru-RU" sz="2600" b="1" dirty="0"/>
              <a:t>— для реабилитации после перенесенной операции;</a:t>
            </a:r>
            <a:br>
              <a:rPr lang="ru-RU" sz="2600" b="1" dirty="0"/>
            </a:br>
            <a:r>
              <a:rPr lang="ru-RU" sz="2600" b="1" dirty="0"/>
              <a:t>— при усиленном занятии спортом.</a:t>
            </a:r>
            <a:br>
              <a:rPr lang="ru-RU" sz="2600" b="1" dirty="0"/>
            </a:br>
            <a:r>
              <a:rPr lang="ru-RU" sz="2600" b="1" dirty="0"/>
              <a:t>— вегетарианцам, т.к. в растениях отсутствует весь комплекс витаминов, необходимых для здоровой жизни человека.</a:t>
            </a:r>
            <a:br>
              <a:rPr lang="ru-RU" sz="2600" b="1" dirty="0"/>
            </a:br>
            <a:r>
              <a:rPr lang="ru-RU" sz="2600" b="1" dirty="0"/>
              <a:t>— при приеме гормонов и противозачаточных средств.</a:t>
            </a:r>
            <a:br>
              <a:rPr lang="ru-RU" sz="2600" b="1" dirty="0"/>
            </a:br>
            <a:r>
              <a:rPr lang="ru-RU" sz="2600" b="1" dirty="0"/>
              <a:t>— женщинам во время беременности, после родов и в период                                                                              кормления ребенка грудью.</a:t>
            </a:r>
            <a:br>
              <a:rPr lang="ru-RU" sz="2600" b="1" dirty="0"/>
            </a:br>
            <a:r>
              <a:rPr lang="ru-RU" sz="2600" b="1" dirty="0"/>
              <a:t>— дети, вследствие усиленного роста, кроме витаминов,                                                                                  дополнительно должны получать в достаточном количестве                                                                                       такие компоненты рациона как: калий, железо, цинк.</a:t>
            </a:r>
            <a:br>
              <a:rPr lang="ru-RU" sz="2600" b="1" dirty="0"/>
            </a:br>
            <a:r>
              <a:rPr lang="ru-RU" sz="2600" b="1" dirty="0"/>
              <a:t>— при высокой физической или умственной работах;</a:t>
            </a:r>
            <a:br>
              <a:rPr lang="ru-RU" sz="2600" b="1" dirty="0"/>
            </a:br>
            <a:r>
              <a:rPr lang="ru-RU" sz="2600" b="1" dirty="0"/>
              <a:t>— пожилым людям, организм которых с возрастом                                                                                                             хуже усваивает витамины и минералы.</a:t>
            </a:r>
            <a:br>
              <a:rPr lang="ru-RU" sz="2600" b="1" dirty="0"/>
            </a:br>
            <a:r>
              <a:rPr lang="ru-RU" sz="2600" b="1" dirty="0"/>
              <a:t>— курильщикам и лицам, употребляющим                                                                                                              алкогольные напитки.</a:t>
            </a:r>
          </a:p>
          <a:p>
            <a:pPr indent="-182880"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43010" name="Рисунок 3" descr="Источники витаминов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75" y="3851275"/>
            <a:ext cx="4302125" cy="26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>
          <a:xfrm>
            <a:off x="1158875" y="-25400"/>
            <a:ext cx="9874250" cy="1355725"/>
          </a:xfrm>
        </p:spPr>
        <p:txBody>
          <a:bodyPr/>
          <a:lstStyle/>
          <a:p>
            <a:pPr algn="ctr"/>
            <a:r>
              <a:rPr lang="ru-RU" b="1" u="sng" smtClean="0"/>
              <a:t>Суточная потребность в витаминах</a:t>
            </a:r>
            <a:endParaRPr lang="ru-RU" smtClean="0"/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273050" y="1023938"/>
            <a:ext cx="11310938" cy="5222875"/>
          </a:xfrm>
        </p:spPr>
        <p:txBody>
          <a:bodyPr rtlCol="0">
            <a:normAutofit fontScale="92500" lnSpcReduction="10000"/>
          </a:bodyPr>
          <a:lstStyle/>
          <a:p>
            <a:pPr indent="-182880">
              <a:spcAft>
                <a:spcPts val="0"/>
              </a:spcAft>
              <a:defRPr/>
            </a:pPr>
            <a:r>
              <a:rPr lang="ru-RU" b="1" dirty="0"/>
              <a:t>Потребность в каком либо витамине рассчитывается в дозах.</a:t>
            </a:r>
          </a:p>
          <a:p>
            <a:pPr indent="-182880">
              <a:spcAft>
                <a:spcPts val="0"/>
              </a:spcAft>
              <a:defRPr/>
            </a:pPr>
            <a:r>
              <a:rPr lang="ru-RU" b="1" dirty="0"/>
              <a:t>Различают:</a:t>
            </a:r>
          </a:p>
          <a:p>
            <a:pPr indent="-182880">
              <a:spcAft>
                <a:spcPts val="0"/>
              </a:spcAft>
              <a:defRPr/>
            </a:pPr>
            <a:r>
              <a:rPr lang="ru-RU" b="1" dirty="0"/>
              <a:t>— физиологические дозы — необходимый минимум витамина для здоровой жизнедеятельности организма;</a:t>
            </a:r>
            <a:br>
              <a:rPr lang="ru-RU" b="1" dirty="0"/>
            </a:br>
            <a:r>
              <a:rPr lang="ru-RU" b="1" dirty="0"/>
              <a:t>— фармакологические дозы — лечебные, значительно превосходящие физиологические — используются как лекарства при лечении и профилактике ряда заболеваний.</a:t>
            </a:r>
          </a:p>
          <a:p>
            <a:pPr indent="-182880">
              <a:spcAft>
                <a:spcPts val="0"/>
              </a:spcAft>
              <a:defRPr/>
            </a:pPr>
            <a:r>
              <a:rPr lang="ru-RU" b="1" dirty="0"/>
              <a:t>Так же различают:</a:t>
            </a:r>
          </a:p>
          <a:p>
            <a:pPr indent="-182880">
              <a:spcAft>
                <a:spcPts val="0"/>
              </a:spcAft>
              <a:defRPr/>
            </a:pPr>
            <a:r>
              <a:rPr lang="ru-RU" b="1" dirty="0"/>
              <a:t>— суточную физиологическую потребность                                                                                                                      в витамине — достижение физиологической дозы витамина;</a:t>
            </a:r>
            <a:br>
              <a:rPr lang="ru-RU" b="1" dirty="0"/>
            </a:br>
            <a:r>
              <a:rPr lang="ru-RU" b="1" dirty="0"/>
              <a:t>— потребление витамина — количество съеденного                                                                                     витамина с пищей.</a:t>
            </a:r>
          </a:p>
          <a:p>
            <a:pPr indent="-182880">
              <a:spcAft>
                <a:spcPts val="0"/>
              </a:spcAft>
              <a:defRPr/>
            </a:pPr>
            <a:r>
              <a:rPr lang="ru-RU" b="1" dirty="0"/>
              <a:t>Соответственно, доза потребления витамина                                                                                                      должна быть выше, так как всасывание в кишечнике                                                                          (биодоступность витамина) происходит не полностью                                                                                                и зависит от типа питания (состав и пищевая ценность                                                                                продуктов, объём, и количество приёмов пищи).</a:t>
            </a:r>
          </a:p>
          <a:p>
            <a:pPr indent="-182880"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44035" name="Рисунок 3" descr="Суточная потребность в витаминах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85075" y="3065463"/>
            <a:ext cx="4121150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Объект 3" descr="http://5klass.net/datas/fizkultura/Pitanie-uchenika/0009-009-Frukty-i-ovoschi-istochnik-vitaminov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463550"/>
            <a:ext cx="11334750" cy="6118225"/>
          </a:xfrm>
        </p:spPr>
      </p:pic>
    </p:spTree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Объект 3" descr="https://ds04.infourok.ru/uploads/ex/12e0/00036e3f-059c39c0/img3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7175" y="244475"/>
            <a:ext cx="11668125" cy="6388100"/>
          </a:xfrm>
        </p:spPr>
      </p:pic>
    </p:spTree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Объект 3" descr="https://ds03.infourok.ru/uploads/ex/0014/0004e213-c1b241f4/img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76300" y="412750"/>
            <a:ext cx="10612438" cy="6103938"/>
          </a:xfrm>
        </p:spPr>
      </p:pic>
    </p:spTree>
  </p:cSld>
  <p:clrMapOvr>
    <a:masterClrMapping/>
  </p:clrMapOvr>
  <p:transition spd="slow">
    <p:randomBar dir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Объект 3" descr="http://uslide.ru/images/12/18555/960/img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7100" y="511175"/>
            <a:ext cx="10574338" cy="5954713"/>
          </a:xfrm>
        </p:spPr>
      </p:pic>
    </p:spTree>
  </p:cSld>
  <p:clrMapOvr>
    <a:masterClrMapping/>
  </p:clrMapOvr>
  <p:transition spd="slow">
    <p:circl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Объект 3" descr="http://images.myshared.ru/5/505315/slide_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9075" y="219075"/>
            <a:ext cx="11771313" cy="6464300"/>
          </a:xfrm>
        </p:spPr>
      </p:pic>
    </p:spTree>
  </p:cSld>
  <p:clrMapOvr>
    <a:masterClrMapping/>
  </p:clrMapOvr>
  <p:transition spd="med">
    <p:pull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Объект 3" descr="https://craft4me.com/uploads/4d/1c/be/44/2d/5d/fe/b4/586105f7325fd80e8f40f27e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3675" y="266700"/>
            <a:ext cx="11680825" cy="6300788"/>
          </a:xfrm>
        </p:spPr>
      </p:pic>
    </p:spTree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28638" y="269875"/>
            <a:ext cx="11409362" cy="5989638"/>
          </a:xfrm>
        </p:spPr>
        <p:txBody>
          <a:bodyPr rtlCol="0">
            <a:normAutofit lnSpcReduction="10000"/>
          </a:bodyPr>
          <a:lstStyle/>
          <a:p>
            <a:pPr marL="45720" indent="0" fontAlgn="auto">
              <a:spcAft>
                <a:spcPts val="0"/>
              </a:spcAft>
              <a:buFont typeface="Corbel" pitchFamily="34" charset="0"/>
              <a:buNone/>
              <a:defRPr/>
            </a:pPr>
            <a:endParaRPr lang="ru-RU" sz="3200" dirty="0"/>
          </a:p>
          <a:p>
            <a:pPr marL="45720" indent="0" algn="ctr" fontAlgn="auto"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sz="3200" b="1" dirty="0"/>
              <a:t>Поздняя осень и зима – как раз то время ,</a:t>
            </a:r>
            <a:r>
              <a:rPr lang="ru-RU" sz="3200" dirty="0"/>
              <a:t> </a:t>
            </a:r>
            <a:r>
              <a:rPr lang="ru-RU" sz="3200" b="1" i="1" u="sng" dirty="0"/>
              <a:t>когда целесообразен  прием профилактических доз поливитаминов!</a:t>
            </a:r>
            <a:endParaRPr lang="ru-RU" sz="3200" dirty="0"/>
          </a:p>
          <a:p>
            <a:pPr marL="45720" indent="0" fontAlgn="auto"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sz="3200" dirty="0"/>
              <a:t>Существуют различные комбинации витаминных  препаратов в зависимости от  цели назначения , в том числе витамины  с микроэлементами и пробиотиками.</a:t>
            </a:r>
          </a:p>
          <a:p>
            <a:pPr marL="45720" indent="0" fontAlgn="auto"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sz="3200" b="1" dirty="0"/>
              <a:t>Форма выпуска препаратов</a:t>
            </a:r>
            <a:r>
              <a:rPr lang="ru-RU" sz="3200" dirty="0"/>
              <a:t> ( таблетки, капсулы, жевательные таблетки, гели) не влияет на качество лекарственного средства.</a:t>
            </a:r>
          </a:p>
          <a:p>
            <a:pPr marL="45720" indent="0" fontAlgn="auto"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sz="3200" dirty="0"/>
              <a:t>Витаминные препараты выпускаются  для людей разного  возраста  и  состояния  здоровья.</a:t>
            </a:r>
          </a:p>
          <a:p>
            <a:pPr indent="-182880"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 spd="slow">
    <p:randomBar dir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225" y="420688"/>
            <a:ext cx="11088688" cy="135731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cap="all" dirty="0"/>
              <a:t>НОРМЫ ПОТРЕБЛЕНИЯ ВИТАМИНОВ</a:t>
            </a:r>
            <a:endParaRPr lang="ru-RU" sz="4800" dirty="0"/>
          </a:p>
        </p:txBody>
      </p:sp>
      <p:pic>
        <p:nvPicPr>
          <p:cNvPr id="52226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62075" y="1585913"/>
            <a:ext cx="9467850" cy="4981575"/>
          </a:xfrm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Объект 3" descr="https://ds04.infourok.ru/uploads/ex/091c/00064aab-4a857527/img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9238" y="247650"/>
            <a:ext cx="11693525" cy="6362700"/>
          </a:xfrm>
        </p:spPr>
      </p:pic>
    </p:spTree>
  </p:cSld>
  <p:clrMapOvr>
    <a:masterClrMapping/>
  </p:clrMapOvr>
  <p:transition spd="slow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088" y="273050"/>
            <a:ext cx="9775825" cy="1355725"/>
          </a:xfrm>
        </p:spPr>
        <p:txBody>
          <a:bodyPr rtlCol="0">
            <a:no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cap="all" dirty="0"/>
              <a:t>НОРМЫ ФИЗИОЛОГИЧЕСКИХ ПОТРЕБНОСТЕЙ В ВИТАМИНАХ ДЛЯ МУЖЧИН РФ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graphicFrame>
        <p:nvGraphicFramePr>
          <p:cNvPr id="4" name="Объект 3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34963" y="1638300"/>
          <a:ext cx="8396287" cy="49466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99008">
                  <a:extLst>
                    <a:ext uri="{9D8B030D-6E8A-4147-A177-3AD203B41FA5}"/>
                  </a:extLst>
                </a:gridCol>
                <a:gridCol w="2799008">
                  <a:extLst>
                    <a:ext uri="{9D8B030D-6E8A-4147-A177-3AD203B41FA5}"/>
                  </a:extLst>
                </a:gridCol>
                <a:gridCol w="2799008">
                  <a:extLst>
                    <a:ext uri="{9D8B030D-6E8A-4147-A177-3AD203B41FA5}"/>
                  </a:extLst>
                </a:gridCol>
              </a:tblGrid>
              <a:tr h="627779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Наименование витамина, ед.изм.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08" marR="131808" marT="140595" marB="52723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Мужчины 18 – 60 лет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08" marR="131808" marT="140595" marB="52723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Мужчины старше 60 лет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08" marR="131808" marT="140595" marB="52723" anchor="b"/>
                </a:tc>
                <a:extLst>
                  <a:ext uri="{0D108BD9-81ED-4DB2-BD59-A6C34878D82A}"/>
                </a:extLst>
              </a:tr>
              <a:tr h="315837"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Витамин С, мг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08" marR="131808" marT="52723" marB="52723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08" marR="131808" marT="52723" marB="52723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08" marR="131808" marT="52723" marB="52723" anchor="b"/>
                </a:tc>
                <a:extLst>
                  <a:ext uri="{0D108BD9-81ED-4DB2-BD59-A6C34878D82A}"/>
                </a:extLst>
              </a:tr>
              <a:tr h="315837"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Витамин В1, мг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08" marR="131808" marT="52723" marB="52723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08" marR="131808" marT="52723" marB="52723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08" marR="131808" marT="52723" marB="52723" anchor="b"/>
                </a:tc>
                <a:extLst>
                  <a:ext uri="{0D108BD9-81ED-4DB2-BD59-A6C34878D82A}"/>
                </a:extLst>
              </a:tr>
              <a:tr h="315837"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Витамин В2, мг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08" marR="131808" marT="52723" marB="52723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08" marR="131808" marT="52723" marB="52723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08" marR="131808" marT="52723" marB="52723" anchor="b"/>
                </a:tc>
                <a:extLst>
                  <a:ext uri="{0D108BD9-81ED-4DB2-BD59-A6C34878D82A}"/>
                </a:extLst>
              </a:tr>
              <a:tr h="315837"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Витамин В6, мг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08" marR="131808" marT="52723" marB="52723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2,0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08" marR="131808" marT="52723" marB="52723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2,0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08" marR="131808" marT="52723" marB="52723" anchor="b"/>
                </a:tc>
                <a:extLst>
                  <a:ext uri="{0D108BD9-81ED-4DB2-BD59-A6C34878D82A}"/>
                </a:extLst>
              </a:tr>
              <a:tr h="315837"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Ниацин (В3), мг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08" marR="131808" marT="52723" marB="52723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08" marR="131808" marT="52723" marB="52723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08" marR="131808" marT="52723" marB="52723" anchor="b"/>
                </a:tc>
                <a:extLst>
                  <a:ext uri="{0D108BD9-81ED-4DB2-BD59-A6C34878D82A}"/>
                </a:extLst>
              </a:tr>
              <a:tr h="315837"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Витамин В12, мкг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08" marR="131808" marT="52723" marB="52723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3,0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08" marR="131808" marT="52723" marB="52723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3,0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08" marR="131808" marT="52723" marB="52723" anchor="b"/>
                </a:tc>
                <a:extLst>
                  <a:ext uri="{0D108BD9-81ED-4DB2-BD59-A6C34878D82A}"/>
                </a:extLst>
              </a:tr>
              <a:tr h="529310"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Фолиевая кислота (Вс), мкг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08" marR="131808" marT="52723" marB="52723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400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08" marR="131808" marT="52723" marB="52723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400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08" marR="131808" marT="52723" marB="52723" anchor="b"/>
                </a:tc>
                <a:extLst>
                  <a:ext uri="{0D108BD9-81ED-4DB2-BD59-A6C34878D82A}"/>
                </a:extLst>
              </a:tr>
              <a:tr h="315837"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Пантотеновая кислота, мг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08" marR="131808" marT="52723" marB="52723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5,0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08" marR="131808" marT="52723" marB="52723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5,0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08" marR="131808" marT="52723" marB="52723" anchor="b"/>
                </a:tc>
                <a:extLst>
                  <a:ext uri="{0D108BD9-81ED-4DB2-BD59-A6C34878D82A}"/>
                </a:extLst>
              </a:tr>
              <a:tr h="315837"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Биотин, мкг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08" marR="131808" marT="52723" marB="52723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08" marR="131808" marT="52723" marB="52723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08" marR="131808" marT="52723" marB="52723" anchor="b"/>
                </a:tc>
                <a:extLst>
                  <a:ext uri="{0D108BD9-81ED-4DB2-BD59-A6C34878D82A}"/>
                </a:extLst>
              </a:tr>
              <a:tr h="315837"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Витамин А, мкг рет.экв.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08" marR="131808" marT="52723" marB="52723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900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08" marR="131808" marT="52723" marB="52723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900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08" marR="131808" marT="52723" marB="52723" anchor="b"/>
                </a:tc>
                <a:extLst>
                  <a:ext uri="{0D108BD9-81ED-4DB2-BD59-A6C34878D82A}"/>
                </a:extLst>
              </a:tr>
              <a:tr h="315837"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Витамин Е, мг токоф. экв.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08" marR="131808" marT="52723" marB="52723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08" marR="131808" marT="52723" marB="52723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08" marR="131808" marT="52723" marB="52723" anchor="b"/>
                </a:tc>
                <a:extLst>
                  <a:ext uri="{0D108BD9-81ED-4DB2-BD59-A6C34878D82A}"/>
                </a:extLst>
              </a:tr>
              <a:tr h="315837"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Витамин D, мкг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08" marR="131808" marT="52723" marB="52723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08" marR="131808" marT="52723" marB="52723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08" marR="131808" marT="52723" marB="52723" anchor="b"/>
                </a:tc>
                <a:extLst>
                  <a:ext uri="{0D108BD9-81ED-4DB2-BD59-A6C34878D82A}"/>
                </a:extLst>
              </a:tr>
              <a:tr h="315837"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Витамин К, мкг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08" marR="131808" marT="52723" marB="52723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08" marR="131808" marT="52723" marB="52723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120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808" marR="131808" marT="52723" marB="52723" anchor="b"/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53312" name="Рисунок 4" descr="https://vitamini.ru/bitrix/templates/vitamins/img/vitamins/m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7263" y="1638300"/>
            <a:ext cx="3370262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775" y="274638"/>
            <a:ext cx="10186988" cy="1355725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cap="all" dirty="0"/>
              <a:t>НОРМЫ ФИЗИОЛОГИЧЕСКИХ ПОТРЕБНОСТЕЙ В ВИТАМИНАХ ДЛЯ ЖЕНЩИН РФ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b="1" dirty="0"/>
          </a:p>
        </p:txBody>
      </p:sp>
      <p:graphicFrame>
        <p:nvGraphicFramePr>
          <p:cNvPr id="4" name="Объект 3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74650" y="1222375"/>
          <a:ext cx="7789863" cy="51911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6896">
                  <a:extLst>
                    <a:ext uri="{9D8B030D-6E8A-4147-A177-3AD203B41FA5}"/>
                  </a:extLst>
                </a:gridCol>
                <a:gridCol w="2596896">
                  <a:extLst>
                    <a:ext uri="{9D8B030D-6E8A-4147-A177-3AD203B41FA5}"/>
                  </a:extLst>
                </a:gridCol>
                <a:gridCol w="2596896">
                  <a:extLst>
                    <a:ext uri="{9D8B030D-6E8A-4147-A177-3AD203B41FA5}"/>
                  </a:extLst>
                </a:gridCol>
              </a:tblGrid>
              <a:tr h="658837"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Наименование витамина, ед.изм.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778" marR="131778" marT="140563" marB="52711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Женщины  18 – 60 лет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778" marR="131778" marT="140563" marB="52711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Женщины старше 60 лет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778" marR="131778" marT="140563" marB="52711" anchor="b"/>
                </a:tc>
                <a:extLst>
                  <a:ext uri="{0D108BD9-81ED-4DB2-BD59-A6C34878D82A}"/>
                </a:extLst>
              </a:tr>
              <a:tr h="331461"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Витамин С, мг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778" marR="131778" marT="52711" marB="52711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778" marR="131778" marT="52711" marB="52711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778" marR="131778" marT="52711" marB="52711" anchor="b"/>
                </a:tc>
                <a:extLst>
                  <a:ext uri="{0D108BD9-81ED-4DB2-BD59-A6C34878D82A}"/>
                </a:extLst>
              </a:tr>
              <a:tr h="331461"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Витамин В1, мг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778" marR="131778" marT="52711" marB="52711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778" marR="131778" marT="52711" marB="52711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778" marR="131778" marT="52711" marB="52711" anchor="b"/>
                </a:tc>
                <a:extLst>
                  <a:ext uri="{0D108BD9-81ED-4DB2-BD59-A6C34878D82A}"/>
                </a:extLst>
              </a:tr>
              <a:tr h="331461"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Витамин В2, мг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778" marR="131778" marT="52711" marB="52711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778" marR="131778" marT="52711" marB="52711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778" marR="131778" marT="52711" marB="52711" anchor="b"/>
                </a:tc>
                <a:extLst>
                  <a:ext uri="{0D108BD9-81ED-4DB2-BD59-A6C34878D82A}"/>
                </a:extLst>
              </a:tr>
              <a:tr h="331461"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Витамин В6, мг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778" marR="131778" marT="52711" marB="52711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2,0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778" marR="131778" marT="52711" marB="52711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2,0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778" marR="131778" marT="52711" marB="52711" anchor="b"/>
                </a:tc>
                <a:extLst>
                  <a:ext uri="{0D108BD9-81ED-4DB2-BD59-A6C34878D82A}"/>
                </a:extLst>
              </a:tr>
              <a:tr h="331461"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Ниацин (В3), мг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778" marR="131778" marT="52711" marB="52711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778" marR="131778" marT="52711" marB="52711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778" marR="131778" marT="52711" marB="52711" anchor="b"/>
                </a:tc>
                <a:extLst>
                  <a:ext uri="{0D108BD9-81ED-4DB2-BD59-A6C34878D82A}"/>
                </a:extLst>
              </a:tr>
              <a:tr h="331461"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Витамин В12, мкг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778" marR="131778" marT="52711" marB="52711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3,0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778" marR="131778" marT="52711" marB="52711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3,0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778" marR="131778" marT="52711" marB="52711" anchor="b"/>
                </a:tc>
                <a:extLst>
                  <a:ext uri="{0D108BD9-81ED-4DB2-BD59-A6C34878D82A}"/>
                </a:extLst>
              </a:tr>
              <a:tr h="555512"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Фолиевая кислота (Вс), мкг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778" marR="131778" marT="52711" marB="52711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400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778" marR="131778" marT="52711" marB="52711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400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778" marR="131778" marT="52711" marB="52711" anchor="b"/>
                </a:tc>
                <a:extLst>
                  <a:ext uri="{0D108BD9-81ED-4DB2-BD59-A6C34878D82A}"/>
                </a:extLst>
              </a:tr>
              <a:tr h="331461"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Пантотеновая кислота, мг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778" marR="131778" marT="52711" marB="52711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5,0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778" marR="131778" marT="52711" marB="52711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5,0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778" marR="131778" marT="52711" marB="52711" anchor="b"/>
                </a:tc>
                <a:extLst>
                  <a:ext uri="{0D108BD9-81ED-4DB2-BD59-A6C34878D82A}"/>
                </a:extLst>
              </a:tr>
              <a:tr h="331461"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Биотин, мкг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778" marR="131778" marT="52711" marB="52711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778" marR="131778" marT="52711" marB="52711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778" marR="131778" marT="52711" marB="52711" anchor="b"/>
                </a:tc>
                <a:extLst>
                  <a:ext uri="{0D108BD9-81ED-4DB2-BD59-A6C34878D82A}"/>
                </a:extLst>
              </a:tr>
              <a:tr h="331461"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Витамин А, мкг рет.экв.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778" marR="131778" marT="52711" marB="52711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900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778" marR="131778" marT="52711" marB="52711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900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778" marR="131778" marT="52711" marB="52711" anchor="b"/>
                </a:tc>
                <a:extLst>
                  <a:ext uri="{0D108BD9-81ED-4DB2-BD59-A6C34878D82A}"/>
                </a:extLst>
              </a:tr>
              <a:tr h="331461"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Витамин Е, мг токоф. экв.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778" marR="131778" marT="52711" marB="52711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778" marR="131778" marT="52711" marB="52711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15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778" marR="131778" marT="52711" marB="52711" anchor="b"/>
                </a:tc>
                <a:extLst>
                  <a:ext uri="{0D108BD9-81ED-4DB2-BD59-A6C34878D82A}"/>
                </a:extLst>
              </a:tr>
              <a:tr h="331461"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Витамин D, мкг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778" marR="131778" marT="52711" marB="52711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778" marR="131778" marT="52711" marB="52711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778" marR="131778" marT="52711" marB="52711" anchor="b"/>
                </a:tc>
                <a:extLst>
                  <a:ext uri="{0D108BD9-81ED-4DB2-BD59-A6C34878D82A}"/>
                </a:extLst>
              </a:tr>
              <a:tr h="331461"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Витамин К, мкг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778" marR="131778" marT="52711" marB="52711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778" marR="131778" marT="52711" marB="52711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120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778" marR="131778" marT="52711" marB="52711" anchor="b"/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54336" name="Рисунок 4" descr="https://vitamini.ru/bitrix/templates/vitamins/img/vitamins/wom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23225" y="1222375"/>
            <a:ext cx="3794125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75" y="30163"/>
            <a:ext cx="9874250" cy="1355725"/>
          </a:xfrm>
        </p:spPr>
        <p:txBody>
          <a:bodyPr rtlCol="0">
            <a:normAutofit fontScale="90000"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b="1" cap="all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sz="3100" b="1" cap="all" dirty="0"/>
              <a:t>ПОТРЕБНОСТИ В ВИТАМИНАХ ДЛЯ ЖЕНЩИН В ПЕРИОД БЕРЕМЕННОСТИ И КОРМЛЕНИЯ РЕБЕНКА ГРУДЬЮ*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09563" y="1120775"/>
          <a:ext cx="8564562" cy="54340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1008">
                  <a:extLst>
                    <a:ext uri="{9D8B030D-6E8A-4147-A177-3AD203B41FA5}"/>
                  </a:extLst>
                </a:gridCol>
                <a:gridCol w="2141008">
                  <a:extLst>
                    <a:ext uri="{9D8B030D-6E8A-4147-A177-3AD203B41FA5}"/>
                  </a:extLst>
                </a:gridCol>
                <a:gridCol w="2141008">
                  <a:extLst>
                    <a:ext uri="{9D8B030D-6E8A-4147-A177-3AD203B41FA5}"/>
                  </a:extLst>
                </a:gridCol>
                <a:gridCol w="2141008">
                  <a:extLst>
                    <a:ext uri="{9D8B030D-6E8A-4147-A177-3AD203B41FA5}"/>
                  </a:extLst>
                </a:gridCol>
              </a:tblGrid>
              <a:tr h="532594"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800" spc="-30">
                          <a:effectLst/>
                        </a:rPr>
                        <a:t>Наименование витамина, ед.изм.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63" marR="114363" marT="45745" marB="45745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800" spc="-30">
                          <a:effectLst/>
                        </a:rPr>
                        <a:t>Беременные</a:t>
                      </a:r>
                      <a:br>
                        <a:rPr lang="ru-RU" sz="800" spc="-30">
                          <a:effectLst/>
                        </a:rPr>
                      </a:br>
                      <a:r>
                        <a:rPr lang="ru-RU" sz="800" spc="-30">
                          <a:effectLst/>
                        </a:rPr>
                        <a:t>(2-я половина)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63" marR="114363" marT="45745" marB="45745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800" spc="-30">
                          <a:effectLst/>
                        </a:rPr>
                        <a:t>Кормящие</a:t>
                      </a:r>
                      <a:br>
                        <a:rPr lang="ru-RU" sz="800" spc="-30">
                          <a:effectLst/>
                        </a:rPr>
                      </a:br>
                      <a:r>
                        <a:rPr lang="ru-RU" sz="800" spc="-30">
                          <a:effectLst/>
                        </a:rPr>
                        <a:t>(1-6 мес.)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63" marR="114363" marT="45745" marB="45745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800" spc="-30">
                          <a:effectLst/>
                        </a:rPr>
                        <a:t>Кормящие</a:t>
                      </a:r>
                      <a:br>
                        <a:rPr lang="ru-RU" sz="800" spc="-30">
                          <a:effectLst/>
                        </a:rPr>
                      </a:br>
                      <a:r>
                        <a:rPr lang="ru-RU" sz="800" spc="-30">
                          <a:effectLst/>
                        </a:rPr>
                        <a:t>(7-12 мес.)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63" marR="114363" marT="45745" marB="45745" anchor="b"/>
                </a:tc>
                <a:extLst>
                  <a:ext uri="{0D108BD9-81ED-4DB2-BD59-A6C34878D82A}"/>
                </a:extLst>
              </a:tr>
              <a:tr h="307990"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Витамин С, мг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63" marR="114363" marT="45745" marB="45745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63" marR="114363" marT="45745" marB="45745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63" marR="114363" marT="45745" marB="45745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63" marR="114363" marT="45745" marB="45745" anchor="b"/>
                </a:tc>
                <a:extLst>
                  <a:ext uri="{0D108BD9-81ED-4DB2-BD59-A6C34878D82A}"/>
                </a:extLst>
              </a:tr>
              <a:tr h="307990"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Витамин В1, мг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63" marR="114363" marT="45745" marB="45745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63" marR="114363" marT="45745" marB="45745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1,8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63" marR="114363" marT="45745" marB="45745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1,8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63" marR="114363" marT="45745" marB="45745" anchor="b"/>
                </a:tc>
                <a:extLst>
                  <a:ext uri="{0D108BD9-81ED-4DB2-BD59-A6C34878D82A}"/>
                </a:extLst>
              </a:tr>
              <a:tr h="307990"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Витамин В2, мг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63" marR="114363" marT="45745" marB="45745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63" marR="114363" marT="45745" marB="45745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63" marR="114363" marT="45745" marB="45745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63" marR="114363" marT="45745" marB="45745" anchor="b"/>
                </a:tc>
                <a:extLst>
                  <a:ext uri="{0D108BD9-81ED-4DB2-BD59-A6C34878D82A}"/>
                </a:extLst>
              </a:tr>
              <a:tr h="307990"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Витамин В6, мг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63" marR="114363" marT="45745" marB="45745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63" marR="114363" marT="45745" marB="45745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63" marR="114363" marT="45745" marB="45745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2,5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63" marR="114363" marT="45745" marB="45745" anchor="b"/>
                </a:tc>
                <a:extLst>
                  <a:ext uri="{0D108BD9-81ED-4DB2-BD59-A6C34878D82A}"/>
                </a:extLst>
              </a:tr>
              <a:tr h="307990"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Ниацин (В3), мг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63" marR="114363" marT="45745" marB="45745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63" marR="114363" marT="45745" marB="45745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63" marR="114363" marT="45745" marB="45745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63" marR="114363" marT="45745" marB="45745" anchor="b"/>
                </a:tc>
                <a:extLst>
                  <a:ext uri="{0D108BD9-81ED-4DB2-BD59-A6C34878D82A}"/>
                </a:extLst>
              </a:tr>
              <a:tr h="307990"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Витамин В12, мкг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63" marR="114363" marT="45745" marB="45745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3,5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63" marR="114363" marT="45745" marB="45745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3,5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63" marR="114363" marT="45745" marB="45745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3,5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63" marR="114363" marT="45745" marB="45745" anchor="b"/>
                </a:tc>
                <a:extLst>
                  <a:ext uri="{0D108BD9-81ED-4DB2-BD59-A6C34878D82A}"/>
                </a:extLst>
              </a:tr>
              <a:tr h="532594"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Фолиевая кислота (Вс), мкг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63" marR="114363" marT="45745" marB="45745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63" marR="114363" marT="45745" marB="45745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63" marR="114363" marT="45745" marB="45745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63" marR="114363" marT="45745" marB="45745" anchor="b"/>
                </a:tc>
                <a:extLst>
                  <a:ext uri="{0D108BD9-81ED-4DB2-BD59-A6C34878D82A}"/>
                </a:extLst>
              </a:tr>
              <a:tr h="532594"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Пантотеновая кислота, мг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63" marR="114363" marT="45745" marB="45745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6,0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63" marR="114363" marT="45745" marB="45745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7,0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63" marR="114363" marT="45745" marB="45745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7,0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63" marR="114363" marT="45745" marB="45745" anchor="b"/>
                </a:tc>
                <a:extLst>
                  <a:ext uri="{0D108BD9-81ED-4DB2-BD59-A6C34878D82A}"/>
                </a:extLst>
              </a:tr>
              <a:tr h="307990"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Биотин, мкг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63" marR="114363" marT="45745" marB="45745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63" marR="114363" marT="45745" marB="45745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63" marR="114363" marT="45745" marB="45745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63" marR="114363" marT="45745" marB="45745" anchor="b"/>
                </a:tc>
                <a:extLst>
                  <a:ext uri="{0D108BD9-81ED-4DB2-BD59-A6C34878D82A}"/>
                </a:extLst>
              </a:tr>
              <a:tr h="532594"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Витамин А, мкг рет.экв.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63" marR="114363" marT="45745" marB="45745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63" marR="114363" marT="45745" marB="45745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1300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63" marR="114363" marT="45745" marB="45745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1300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63" marR="114363" marT="45745" marB="45745" anchor="b"/>
                </a:tc>
                <a:extLst>
                  <a:ext uri="{0D108BD9-81ED-4DB2-BD59-A6C34878D82A}"/>
                </a:extLst>
              </a:tr>
              <a:tr h="532594"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Витамин Е, мг токоф. экв.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63" marR="114363" marT="45745" marB="45745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63" marR="114363" marT="45745" marB="45745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63" marR="114363" marT="45745" marB="45745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63" marR="114363" marT="45745" marB="45745" anchor="b"/>
                </a:tc>
                <a:extLst>
                  <a:ext uri="{0D108BD9-81ED-4DB2-BD59-A6C34878D82A}"/>
                </a:extLst>
              </a:tr>
              <a:tr h="307990"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Витамин D, мкг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63" marR="114363" marT="45745" marB="45745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12,5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63" marR="114363" marT="45745" marB="45745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12,5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63" marR="114363" marT="45745" marB="45745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12,5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63" marR="114363" marT="45745" marB="45745" anchor="b"/>
                </a:tc>
                <a:extLst>
                  <a:ext uri="{0D108BD9-81ED-4DB2-BD59-A6C34878D82A}"/>
                </a:extLst>
              </a:tr>
              <a:tr h="307990"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Витамин К, мкг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63" marR="114363" marT="45745" marB="45745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63" marR="114363" marT="45745" marB="45745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63" marR="114363" marT="45745" marB="45745" anchor="b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120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63" marR="114363" marT="45745" marB="45745" anchor="b"/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55375" name="Рисунок 4" descr="https://vitamini.ru/bitrix/templates/vitamins/img/vitamins/pregna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53463" y="1120775"/>
            <a:ext cx="3246437" cy="543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3" y="236538"/>
            <a:ext cx="10310812" cy="1355725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cap="all" dirty="0"/>
              <a:t>ПОТРЕБНОСТИ В ВИТАМИНАХ ДЛЯ ДЕТЕЙ И ПОДРОСТКОВ РФ</a:t>
            </a:r>
            <a:endParaRPr lang="ru-RU" sz="3600" dirty="0"/>
          </a:p>
        </p:txBody>
      </p:sp>
      <p:graphicFrame>
        <p:nvGraphicFramePr>
          <p:cNvPr id="4" name="Объект 3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4475" y="1530350"/>
          <a:ext cx="11733213" cy="50911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5422">
                  <a:extLst>
                    <a:ext uri="{9D8B030D-6E8A-4147-A177-3AD203B41FA5}"/>
                  </a:extLst>
                </a:gridCol>
                <a:gridCol w="971723">
                  <a:extLst>
                    <a:ext uri="{9D8B030D-6E8A-4147-A177-3AD203B41FA5}"/>
                  </a:extLst>
                </a:gridCol>
                <a:gridCol w="971723">
                  <a:extLst>
                    <a:ext uri="{9D8B030D-6E8A-4147-A177-3AD203B41FA5}"/>
                  </a:extLst>
                </a:gridCol>
                <a:gridCol w="971723">
                  <a:extLst>
                    <a:ext uri="{9D8B030D-6E8A-4147-A177-3AD203B41FA5}"/>
                  </a:extLst>
                </a:gridCol>
                <a:gridCol w="971723">
                  <a:extLst>
                    <a:ext uri="{9D8B030D-6E8A-4147-A177-3AD203B41FA5}"/>
                  </a:extLst>
                </a:gridCol>
                <a:gridCol w="971723">
                  <a:extLst>
                    <a:ext uri="{9D8B030D-6E8A-4147-A177-3AD203B41FA5}"/>
                  </a:extLst>
                </a:gridCol>
                <a:gridCol w="971723">
                  <a:extLst>
                    <a:ext uri="{9D8B030D-6E8A-4147-A177-3AD203B41FA5}"/>
                  </a:extLst>
                </a:gridCol>
                <a:gridCol w="971723">
                  <a:extLst>
                    <a:ext uri="{9D8B030D-6E8A-4147-A177-3AD203B41FA5}"/>
                  </a:extLst>
                </a:gridCol>
                <a:gridCol w="971723">
                  <a:extLst>
                    <a:ext uri="{9D8B030D-6E8A-4147-A177-3AD203B41FA5}"/>
                  </a:extLst>
                </a:gridCol>
                <a:gridCol w="971723">
                  <a:extLst>
                    <a:ext uri="{9D8B030D-6E8A-4147-A177-3AD203B41FA5}"/>
                  </a:extLst>
                </a:gridCol>
                <a:gridCol w="971723">
                  <a:extLst>
                    <a:ext uri="{9D8B030D-6E8A-4147-A177-3AD203B41FA5}"/>
                  </a:extLst>
                </a:gridCol>
              </a:tblGrid>
              <a:tr h="293829">
                <a:tc gridSpan="11"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Нормы физиологических потребностей в энергии и пищевых веществах для детей и подростков РФ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52536" marB="39402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93621"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 spc="-30">
                          <a:effectLst/>
                        </a:rPr>
                        <a:t>Наименование витамина, ед.изм.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52536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 spc="-30">
                          <a:effectLst/>
                        </a:rPr>
                        <a:t>0-3 мес.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52536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 spc="-30">
                          <a:effectLst/>
                        </a:rPr>
                        <a:t>4-6 мес.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52536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 spc="-30">
                          <a:effectLst/>
                        </a:rPr>
                        <a:t>7-12 мес.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52536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 spc="-30">
                          <a:effectLst/>
                        </a:rPr>
                        <a:t>1-3 лет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52536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 spc="-30">
                          <a:effectLst/>
                        </a:rPr>
                        <a:t>3-7 лет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52536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 spc="-30">
                          <a:effectLst/>
                        </a:rPr>
                        <a:t>7-11 лет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52536" marB="39402" anchor="b"/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 spc="-30">
                          <a:effectLst/>
                        </a:rPr>
                        <a:t>11-14 лет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52536" marB="39402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 spc="-30">
                          <a:effectLst/>
                        </a:rPr>
                        <a:t>14-18 лет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52536" marB="39402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86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мальчики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девочки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юноши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девушки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extLst>
                  <a:ext uri="{0D108BD9-81ED-4DB2-BD59-A6C34878D82A}"/>
                </a:extLst>
              </a:tr>
              <a:tr h="27889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Витамин С, мг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70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90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70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extLst>
                  <a:ext uri="{0D108BD9-81ED-4DB2-BD59-A6C34878D82A}"/>
                </a:extLst>
              </a:tr>
              <a:tr h="27889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Витамин В1, мг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0,3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0,4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0,5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0,8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0,9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1,1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1,3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1,3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1,5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1,3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extLst>
                  <a:ext uri="{0D108BD9-81ED-4DB2-BD59-A6C34878D82A}"/>
                </a:extLst>
              </a:tr>
              <a:tr h="27889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Витамин В2, мг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0,4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0,5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0,6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0,9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1,0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1,2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1,5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1,5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1,8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1,5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extLst>
                  <a:ext uri="{0D108BD9-81ED-4DB2-BD59-A6C34878D82A}"/>
                </a:extLst>
              </a:tr>
              <a:tr h="27889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Витамин В6, мг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0,4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0,5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0,6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0,9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1,2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1,5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1,7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1,6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2,0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1,6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extLst>
                  <a:ext uri="{0D108BD9-81ED-4DB2-BD59-A6C34878D82A}"/>
                </a:extLst>
              </a:tr>
              <a:tr h="27889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Ниацин (В3), мг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4,0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5,0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6,0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8,0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11,0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15,0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18,0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18,0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20,0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18,0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extLst>
                  <a:ext uri="{0D108BD9-81ED-4DB2-BD59-A6C34878D82A}"/>
                </a:extLst>
              </a:tr>
              <a:tr h="27889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Витамин В12, мкг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0,3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0,4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0,5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0,7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1,5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2,0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3,0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3,0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3,0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3,0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extLst>
                  <a:ext uri="{0D108BD9-81ED-4DB2-BD59-A6C34878D82A}"/>
                </a:extLst>
              </a:tr>
              <a:tr h="378681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Фолиевая кислота (Вс), мкг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350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350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extLst>
                  <a:ext uri="{0D108BD9-81ED-4DB2-BD59-A6C34878D82A}"/>
                </a:extLst>
              </a:tr>
              <a:tr h="378681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Пантотеновая кислота, мг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1,0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1,5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2,0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2,5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3,0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3,0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3,5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3,5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5,0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4,0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extLst>
                  <a:ext uri="{0D108BD9-81ED-4DB2-BD59-A6C34878D82A}"/>
                </a:extLst>
              </a:tr>
              <a:tr h="27889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Биотин, мкг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extLst>
                  <a:ext uri="{0D108BD9-81ED-4DB2-BD59-A6C34878D82A}"/>
                </a:extLst>
              </a:tr>
              <a:tr h="378681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Витамин А, мкг рет.экв.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450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700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800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1000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800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extLst>
                  <a:ext uri="{0D108BD9-81ED-4DB2-BD59-A6C34878D82A}"/>
                </a:extLst>
              </a:tr>
              <a:tr h="378681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Витамин Е, мг токоф. экв.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3,0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3,0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4,0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4,0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7,0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10,0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12,0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12,0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15,0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15,0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extLst>
                  <a:ext uri="{0D108BD9-81ED-4DB2-BD59-A6C34878D82A}"/>
                </a:extLst>
              </a:tr>
              <a:tr h="27889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Витамин D, мкг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 gridSpan="10"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10,0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7889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Витамин К, мкг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80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70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120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100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05" marR="98505" marT="39402" marB="39402" anchor="b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 spd="slow">
    <p:circl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01650" y="773113"/>
            <a:ext cx="11269663" cy="5897562"/>
          </a:xfrm>
        </p:spPr>
        <p:txBody>
          <a:bodyPr rtlCol="0">
            <a:normAutofit/>
          </a:bodyPr>
          <a:lstStyle/>
          <a:p>
            <a:pPr marL="45720" indent="0" algn="ctr"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sz="3200" b="1" u="sng" dirty="0"/>
              <a:t>Гиповитаминоз (недостаточность витаминов)</a:t>
            </a:r>
            <a:endParaRPr lang="ru-RU" sz="3200" dirty="0"/>
          </a:p>
          <a:p>
            <a:pPr indent="-182880" algn="just">
              <a:spcAft>
                <a:spcPts val="0"/>
              </a:spcAft>
              <a:defRPr/>
            </a:pPr>
            <a:r>
              <a:rPr lang="ru-RU" sz="2400" b="1" dirty="0"/>
              <a:t>Гиповитаминоз</a:t>
            </a:r>
            <a:r>
              <a:rPr lang="ru-RU" sz="2400" dirty="0"/>
              <a:t> — заболевание, возникающее при неполном удовлетворении потребностей организма в витаминах.</a:t>
            </a:r>
          </a:p>
          <a:p>
            <a:pPr indent="-182880" algn="just">
              <a:spcAft>
                <a:spcPts val="0"/>
              </a:spcAft>
              <a:defRPr/>
            </a:pPr>
            <a:r>
              <a:rPr lang="ru-RU" sz="2400" u="sng" dirty="0">
                <a:hlinkClick r:id="rId2"/>
              </a:rPr>
              <a:t>Гиповитаминоз</a:t>
            </a:r>
            <a:r>
              <a:rPr lang="ru-RU" sz="2400" dirty="0"/>
              <a:t> развивается незаметно: появляется раздражительность, повышенная утомляемость, снижается внимание, ухудшается аппетит, нарушается сон.</a:t>
            </a:r>
          </a:p>
          <a:p>
            <a:pPr indent="-182880" algn="just">
              <a:spcAft>
                <a:spcPts val="0"/>
              </a:spcAft>
              <a:defRPr/>
            </a:pPr>
            <a:r>
              <a:rPr lang="ru-RU" sz="2400" dirty="0"/>
              <a:t>Систематический длительный недостаток витаминов в пище снижает работоспособность, сказывается на состоянии отдельных органов и тканей (кожа, слизистые, мышцы, костная ткань) и важнейших функциях организма, таких как рост, интеллектуальные и физические возможности, продолжение рода, защитные силы организма.</a:t>
            </a:r>
          </a:p>
          <a:p>
            <a:pPr indent="-182880" algn="just">
              <a:spcAft>
                <a:spcPts val="0"/>
              </a:spcAft>
              <a:defRPr/>
            </a:pPr>
            <a:r>
              <a:rPr lang="ru-RU" sz="2400" dirty="0"/>
              <a:t>В целях профилактики витаминной недостаточности надо знать причины ее развития, для чего следует обратится к врачу, которые сделает все необходимые анализы, и пропишет курс лечения.</a:t>
            </a:r>
          </a:p>
          <a:p>
            <a:pPr indent="-182880"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 spd="slow">
    <p:push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385763" y="488950"/>
            <a:ext cx="11450637" cy="5962650"/>
          </a:xfrm>
        </p:spPr>
        <p:txBody>
          <a:bodyPr rtlCol="0">
            <a:normAutofit fontScale="85000" lnSpcReduction="20000"/>
          </a:bodyPr>
          <a:lstStyle/>
          <a:p>
            <a:pPr marL="45720" indent="0" algn="ctr"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sz="3500" b="1" u="sng" dirty="0"/>
              <a:t>Авитаминоз (острая недостаточность витаминов)</a:t>
            </a:r>
            <a:endParaRPr lang="ru-RU" sz="3500" dirty="0"/>
          </a:p>
          <a:p>
            <a:pPr indent="-182880" algn="just">
              <a:spcAft>
                <a:spcPts val="0"/>
              </a:spcAft>
              <a:defRPr/>
            </a:pPr>
            <a:r>
              <a:rPr lang="ru-RU" b="1" dirty="0"/>
              <a:t>Авитаминоз</a:t>
            </a:r>
            <a:r>
              <a:rPr lang="ru-RU" dirty="0"/>
              <a:t> ― тяжелая форма витаминной недостаточности, развивающаяся при длительном отсутствии витаминов в пище или нарушении их усвоения, что приводит к нарушению многих обменных процессов. Особенно опасен авитаминоз для растущего организма — детей и подростков.</a:t>
            </a:r>
          </a:p>
          <a:p>
            <a:pPr indent="-182880" algn="just">
              <a:spcAft>
                <a:spcPts val="0"/>
              </a:spcAft>
              <a:defRPr/>
            </a:pPr>
            <a:r>
              <a:rPr lang="ru-RU" b="1" dirty="0"/>
              <a:t>Симптомы авитаминоза</a:t>
            </a:r>
            <a:endParaRPr lang="ru-RU" dirty="0"/>
          </a:p>
          <a:p>
            <a:pPr indent="-182880" algn="just">
              <a:spcAft>
                <a:spcPts val="0"/>
              </a:spcAft>
              <a:defRPr/>
            </a:pPr>
            <a:r>
              <a:rPr lang="ru-RU" dirty="0"/>
              <a:t>бледная вялая кожа склонна к сухости и раздражению;</a:t>
            </a:r>
          </a:p>
          <a:p>
            <a:pPr indent="-182880" algn="just">
              <a:spcAft>
                <a:spcPts val="0"/>
              </a:spcAft>
              <a:defRPr/>
            </a:pPr>
            <a:r>
              <a:rPr lang="ru-RU" dirty="0"/>
              <a:t>безжизненные сухие волосы с тенденцией к сечению и выпадению;</a:t>
            </a:r>
          </a:p>
          <a:p>
            <a:pPr indent="-182880" algn="just">
              <a:spcAft>
                <a:spcPts val="0"/>
              </a:spcAft>
              <a:defRPr/>
            </a:pPr>
            <a:r>
              <a:rPr lang="ru-RU" dirty="0"/>
              <a:t>снижение аппетита;</a:t>
            </a:r>
          </a:p>
          <a:p>
            <a:pPr indent="-182880" algn="just">
              <a:spcAft>
                <a:spcPts val="0"/>
              </a:spcAft>
              <a:defRPr/>
            </a:pPr>
            <a:r>
              <a:rPr lang="ru-RU" dirty="0"/>
              <a:t>потрескавшиеся уголки губ, на которые не действуют ни крема, ни помады;</a:t>
            </a:r>
          </a:p>
          <a:p>
            <a:pPr indent="-182880" algn="just">
              <a:spcAft>
                <a:spcPts val="0"/>
              </a:spcAft>
              <a:defRPr/>
            </a:pPr>
            <a:r>
              <a:rPr lang="ru-RU" dirty="0"/>
              <a:t>кровоточащие при чистке зубов десны;</a:t>
            </a:r>
          </a:p>
          <a:p>
            <a:pPr indent="-182880" algn="just">
              <a:spcAft>
                <a:spcPts val="0"/>
              </a:spcAft>
              <a:defRPr/>
            </a:pPr>
            <a:r>
              <a:rPr lang="ru-RU" dirty="0"/>
              <a:t>частые простуды с трудным и долгим восстановлением;</a:t>
            </a:r>
          </a:p>
          <a:p>
            <a:pPr indent="-182880" algn="just">
              <a:spcAft>
                <a:spcPts val="0"/>
              </a:spcAft>
              <a:defRPr/>
            </a:pPr>
            <a:r>
              <a:rPr lang="ru-RU" dirty="0"/>
              <a:t>постоянное чувство усталости, апатии, раздражения;</a:t>
            </a:r>
          </a:p>
          <a:p>
            <a:pPr indent="-182880" algn="just">
              <a:spcAft>
                <a:spcPts val="0"/>
              </a:spcAft>
              <a:defRPr/>
            </a:pPr>
            <a:r>
              <a:rPr lang="ru-RU" dirty="0"/>
              <a:t>нарушение мыслительных процессов;</a:t>
            </a:r>
          </a:p>
          <a:p>
            <a:pPr indent="-182880" algn="just">
              <a:spcAft>
                <a:spcPts val="0"/>
              </a:spcAft>
              <a:defRPr/>
            </a:pPr>
            <a:r>
              <a:rPr lang="ru-RU" dirty="0"/>
              <a:t>нарушение сна (</a:t>
            </a:r>
            <a:r>
              <a:rPr lang="ru-RU" u="sng" dirty="0">
                <a:hlinkClick r:id="rId2"/>
              </a:rPr>
              <a:t>бессонница</a:t>
            </a:r>
            <a:r>
              <a:rPr lang="ru-RU" dirty="0"/>
              <a:t> или сонливость);</a:t>
            </a:r>
          </a:p>
          <a:p>
            <a:pPr indent="-182880" algn="just">
              <a:spcAft>
                <a:spcPts val="0"/>
              </a:spcAft>
              <a:defRPr/>
            </a:pPr>
            <a:r>
              <a:rPr lang="ru-RU" dirty="0"/>
              <a:t>нарушение зрения;</a:t>
            </a:r>
          </a:p>
          <a:p>
            <a:pPr indent="-182880" algn="just">
              <a:spcAft>
                <a:spcPts val="0"/>
              </a:spcAft>
              <a:defRPr/>
            </a:pPr>
            <a:r>
              <a:rPr lang="ru-RU" dirty="0"/>
              <a:t>обострение хронических заболеваний (рецидивы </a:t>
            </a:r>
            <a:r>
              <a:rPr lang="ru-RU" u="sng" dirty="0">
                <a:hlinkClick r:id="rId3"/>
              </a:rPr>
              <a:t>герпеса</a:t>
            </a:r>
            <a:r>
              <a:rPr lang="ru-RU" dirty="0"/>
              <a:t>, </a:t>
            </a:r>
            <a:r>
              <a:rPr lang="ru-RU" u="sng" dirty="0">
                <a:hlinkClick r:id="rId4"/>
              </a:rPr>
              <a:t>псориаза</a:t>
            </a:r>
            <a:r>
              <a:rPr lang="ru-RU" dirty="0"/>
              <a:t> и грибковые инфекции).</a:t>
            </a:r>
          </a:p>
          <a:p>
            <a:pPr indent="-182880"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 spd="slow">
    <p:wip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31813" y="441325"/>
            <a:ext cx="11128375" cy="5975350"/>
          </a:xfrm>
        </p:spPr>
        <p:txBody>
          <a:bodyPr rtlCol="0">
            <a:normAutofit/>
          </a:bodyPr>
          <a:lstStyle/>
          <a:p>
            <a:pPr marL="45720" indent="0" algn="just"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sz="3600" b="1" u="sng" dirty="0"/>
              <a:t>Гипервитаминоз (передозировка витаминами)</a:t>
            </a:r>
            <a:endParaRPr lang="ru-RU" sz="3600" dirty="0"/>
          </a:p>
          <a:p>
            <a:pPr marL="45720" indent="0" algn="just"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sz="3600" b="1" dirty="0"/>
              <a:t>Гипервитаминоз (</a:t>
            </a:r>
            <a:r>
              <a:rPr lang="ru-RU" sz="3600" dirty="0"/>
              <a:t>лат.</a:t>
            </a:r>
            <a:r>
              <a:rPr lang="ru-RU" sz="3600" b="1" dirty="0"/>
              <a:t> </a:t>
            </a:r>
            <a:r>
              <a:rPr lang="ru-RU" sz="3600" b="1" dirty="0" err="1"/>
              <a:t>Hypervitaminosis</a:t>
            </a:r>
            <a:r>
              <a:rPr lang="ru-RU" sz="3600" b="1" dirty="0"/>
              <a:t>)</a:t>
            </a:r>
            <a:r>
              <a:rPr lang="ru-RU" sz="3600" dirty="0"/>
              <a:t> – острое расстройство организма в результате отравления (интоксикации) сверхвысокой дозой одного или нескольких витаминов, содержащихся в пище или витаминосодержащих лекарствах. Доза и конкретные симптомы передозировки для каждого витамина свои.</a:t>
            </a:r>
          </a:p>
          <a:p>
            <a:pPr indent="-182880"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939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5325" y="4240213"/>
            <a:ext cx="4614863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747713" y="644525"/>
            <a:ext cx="10848975" cy="5451475"/>
          </a:xfrm>
        </p:spPr>
        <p:txBody>
          <a:bodyPr rtlCol="0">
            <a:normAutofit/>
          </a:bodyPr>
          <a:lstStyle/>
          <a:p>
            <a:pPr marL="45720" indent="0" algn="ctr" fontAlgn="auto"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sz="4800" b="1" u="sng" dirty="0"/>
              <a:t>Осторожно - витамины!</a:t>
            </a:r>
            <a:endParaRPr lang="ru-RU" sz="4800" dirty="0"/>
          </a:p>
          <a:p>
            <a:pPr indent="-182880" algn="just" fontAlgn="auto">
              <a:spcAft>
                <a:spcPts val="0"/>
              </a:spcAft>
              <a:defRPr/>
            </a:pPr>
            <a:r>
              <a:rPr lang="ru-RU" sz="4000" b="1" i="1" dirty="0"/>
              <a:t> Самое опасное, при приеме витаминов - это передозировка препарата!</a:t>
            </a:r>
          </a:p>
          <a:p>
            <a:pPr indent="-182880" algn="just" fontAlgn="auto">
              <a:spcAft>
                <a:spcPts val="0"/>
              </a:spcAft>
              <a:defRPr/>
            </a:pPr>
            <a:r>
              <a:rPr lang="ru-RU" sz="4000" b="1" i="1" dirty="0"/>
              <a:t> В данном случае могут произойти тяжелые изменения в организме, развитие  хронических заболеваний , вплоть до тяжелых, несовместимых с жизнью последствий.</a:t>
            </a:r>
          </a:p>
          <a:p>
            <a:pPr indent="-182880"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 spd="slow">
    <p:wip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Объект 3" descr="https://ds02.infourok.ru/uploads/ex/02d7/0002fc8e-ffd6ae1c/img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85825" y="246063"/>
            <a:ext cx="10798175" cy="6315075"/>
          </a:xfrm>
        </p:spPr>
      </p:pic>
    </p:spTree>
  </p:cSld>
  <p:clrMapOvr>
    <a:masterClrMapping/>
  </p:clrMapOvr>
  <p:transition spd="slow">
    <p:randomBar dir="vert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Объект 3" descr="https://ds03.infourok.ru/uploads/ex/0f79/00030930-c226560f/img2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3200" y="203200"/>
            <a:ext cx="11799888" cy="6443663"/>
          </a:xfrm>
        </p:spPr>
      </p:pic>
    </p:spTree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3" descr="https://ds04.infourok.ru/uploads/ex/018a/00110501-ab536f15/hello_html_51c833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244475"/>
            <a:ext cx="11745913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477838" y="566738"/>
            <a:ext cx="11236325" cy="6065837"/>
          </a:xfrm>
        </p:spPr>
        <p:txBody>
          <a:bodyPr rtlCol="0">
            <a:normAutofit/>
          </a:bodyPr>
          <a:lstStyle/>
          <a:p>
            <a:pPr marL="45720" indent="0" algn="ctr" fontAlgn="auto"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sz="3200" b="1" dirty="0"/>
              <a:t>Но  сегодня, как никогда, нужно помнить, что люди, по учению Святых Отцов Церкви, </a:t>
            </a:r>
            <a:r>
              <a:rPr lang="ru-RU" sz="3200" b="1" u="sng" dirty="0"/>
              <a:t>нуждаются не только в</a:t>
            </a:r>
            <a:r>
              <a:rPr lang="ru-RU" sz="3200" b="1" dirty="0"/>
              <a:t> </a:t>
            </a:r>
            <a:r>
              <a:rPr lang="ru-RU" sz="3200" b="1" u="sng" dirty="0"/>
              <a:t>хлебе насущном</a:t>
            </a:r>
            <a:r>
              <a:rPr lang="ru-RU" sz="3200" b="1" dirty="0"/>
              <a:t> (в узком понимании этого слова)-</a:t>
            </a:r>
            <a:r>
              <a:rPr lang="ru-RU" sz="3200" b="1" u="sng" dirty="0"/>
              <a:t>повседневной  пище</a:t>
            </a:r>
            <a:r>
              <a:rPr lang="ru-RU" sz="3200" b="1" dirty="0"/>
              <a:t>- источнике вещественной энергии из окружающей среды, но и </a:t>
            </a:r>
            <a:r>
              <a:rPr lang="ru-RU" sz="3200" b="1" u="sng" dirty="0"/>
              <a:t>благодатной невещественной энергии, исходящей от Бога. </a:t>
            </a:r>
            <a:endParaRPr lang="ru-RU" sz="3200" b="1" dirty="0"/>
          </a:p>
          <a:p>
            <a:pPr marL="45720" indent="0" algn="ctr" fontAlgn="auto"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sz="3200" b="1" dirty="0"/>
              <a:t>То, в чем нуждается  </a:t>
            </a:r>
            <a:r>
              <a:rPr lang="ru-RU" sz="3200" b="1" u="sng" dirty="0"/>
              <a:t>наше тело </a:t>
            </a:r>
            <a:r>
              <a:rPr lang="ru-RU" sz="3200" b="1" dirty="0"/>
              <a:t>- это как бы </a:t>
            </a:r>
            <a:r>
              <a:rPr lang="ru-RU" sz="3200" b="1" u="sng" dirty="0"/>
              <a:t>хлеб с</a:t>
            </a:r>
            <a:r>
              <a:rPr lang="ru-RU" sz="3200" b="1" dirty="0"/>
              <a:t>  </a:t>
            </a:r>
            <a:r>
              <a:rPr lang="ru-RU" sz="3200" b="1" u="sng" dirty="0"/>
              <a:t>маленькой буквы</a:t>
            </a:r>
            <a:r>
              <a:rPr lang="ru-RU" sz="3200" b="1" dirty="0"/>
              <a:t>;  </a:t>
            </a:r>
          </a:p>
          <a:p>
            <a:pPr marL="45720" indent="0" algn="ctr" fontAlgn="auto"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ru-RU" sz="3600" b="1" u="sng" dirty="0"/>
              <a:t>душе  же необходим Хлеб</a:t>
            </a:r>
            <a:r>
              <a:rPr lang="ru-RU" sz="3600" b="1" dirty="0"/>
              <a:t> – с большой буквы – ЭТО </a:t>
            </a:r>
            <a:r>
              <a:rPr lang="ru-RU" sz="3600" b="1" u="sng" dirty="0"/>
              <a:t>Божье  Слово.</a:t>
            </a:r>
            <a:endParaRPr lang="ru-RU" sz="3600" b="1" dirty="0"/>
          </a:p>
          <a:p>
            <a:pPr indent="-182880"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 spd="slow">
    <p:circl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Объект 3" descr="https://static.elitsy.ru/media/src/3c/74/3c74ca87b47c4275aed3527373ed078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96913" y="493713"/>
            <a:ext cx="11029950" cy="6169025"/>
          </a:xfrm>
        </p:spPr>
      </p:pic>
    </p:spTree>
  </p:cSld>
  <p:clrMapOvr>
    <a:masterClrMapping/>
  </p:clrMapOvr>
  <p:transition spd="slow">
    <p:wheel spokes="1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638175"/>
            <a:ext cx="11988800" cy="1357313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900" b="1" dirty="0">
                <a:latin typeface="Arial Black" panose="020B0A04020102020204" pitchFamily="34" charset="0"/>
              </a:rPr>
              <a:t>Спаси, Господи, люди Твоя.</a:t>
            </a:r>
            <a:r>
              <a:rPr lang="ru-RU" sz="4900" dirty="0">
                <a:latin typeface="Arial Black" panose="020B0A04020102020204" pitchFamily="34" charset="0"/>
              </a:rPr>
              <a:t/>
            </a:r>
            <a:br>
              <a:rPr lang="ru-RU" sz="4900" dirty="0">
                <a:latin typeface="Arial Black" panose="020B0A04020102020204" pitchFamily="34" charset="0"/>
              </a:rPr>
            </a:br>
            <a:r>
              <a:rPr lang="ru-RU" sz="4900" b="1" dirty="0">
                <a:latin typeface="Arial Black" panose="020B0A04020102020204" pitchFamily="34" charset="0"/>
              </a:rPr>
              <a:t>Будьте здоровы духовно и телесно!</a:t>
            </a:r>
            <a:r>
              <a:rPr lang="ru-RU" dirty="0">
                <a:latin typeface="Arial Black" panose="020B0A04020102020204" pitchFamily="34" charset="0"/>
              </a:rPr>
              <a:t/>
            </a:r>
            <a:br>
              <a:rPr lang="ru-RU" dirty="0">
                <a:latin typeface="Arial Black" panose="020B0A04020102020204" pitchFamily="34" charset="0"/>
              </a:rPr>
            </a:b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65538" name="Рисунок 3" descr="https://ds04.infourok.ru/uploads/ex/08ea/000d2849-38324c11/hello_html_53b8d8c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3813" y="1763713"/>
            <a:ext cx="66960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10599738" cy="1355725"/>
          </a:xfrm>
        </p:spPr>
        <p:txBody>
          <a:bodyPr/>
          <a:lstStyle/>
          <a:p>
            <a:r>
              <a:rPr lang="ru-RU" sz="5400" smtClean="0">
                <a:latin typeface="Arial Black" pitchFamily="34" charset="0"/>
              </a:rPr>
              <a:t>Благодарю за внимание! </a:t>
            </a:r>
          </a:p>
        </p:txBody>
      </p:sp>
      <p:pic>
        <p:nvPicPr>
          <p:cNvPr id="66562" name="Объект 3" descr="https://ptzgovorit.ru/sites/default/files/styles/700x100_proc/public/insert_images/enio-zdorovya.jpg?itok=0O9VIxmW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89163" y="1652588"/>
            <a:ext cx="7546975" cy="5005387"/>
          </a:xfrm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4" descr="https://ds04.infourok.ru/uploads/ex/0308/000bc2d7-ee63e42c/img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" y="219075"/>
            <a:ext cx="11733213" cy="642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Объект 3" descr="https://ds03.infourok.ru/uploads/ex/1197/00010f7e-97ad7dd8/img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54038" y="1852613"/>
            <a:ext cx="11179175" cy="4654550"/>
          </a:xfrm>
        </p:spPr>
      </p:pic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85725" y="350838"/>
            <a:ext cx="11990388" cy="1355725"/>
          </a:xfrm>
        </p:spPr>
        <p:txBody>
          <a:bodyPr/>
          <a:lstStyle/>
          <a:p>
            <a:pPr algn="ctr"/>
            <a:r>
              <a:rPr lang="ru-RU" sz="3200" smtClean="0">
                <a:latin typeface="Arial Black" pitchFamily="34" charset="0"/>
              </a:rPr>
              <a:t>Это необходимые элементы, которые нужно употреблять каждый день, ведь наше тело их не вырабатывает. </a:t>
            </a:r>
          </a:p>
        </p:txBody>
      </p:sp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Объект 3" descr="http://vitaminis.ru/wp-content/uploads/2017/07/vitaminyi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1775" y="231775"/>
            <a:ext cx="11706225" cy="6400800"/>
          </a:xfrm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4" descr="https://ds121.edusev.ru/uploads/1000/707/section/31869/pitpni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775" y="244475"/>
            <a:ext cx="5864225" cy="629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Объект 2"/>
          <p:cNvSpPr>
            <a:spLocks noGrp="1"/>
          </p:cNvSpPr>
          <p:nvPr>
            <p:ph idx="1"/>
          </p:nvPr>
        </p:nvSpPr>
        <p:spPr>
          <a:xfrm>
            <a:off x="5889625" y="341313"/>
            <a:ext cx="5972175" cy="6297612"/>
          </a:xfrm>
        </p:spPr>
        <p:txBody>
          <a:bodyPr/>
          <a:lstStyle/>
          <a:p>
            <a:pPr marL="44450" indent="0" algn="ctr">
              <a:lnSpc>
                <a:spcPct val="100000"/>
              </a:lnSpc>
              <a:buFont typeface="Corbel" pitchFamily="34" charset="0"/>
              <a:buNone/>
            </a:pPr>
            <a:r>
              <a:rPr lang="ru-RU" sz="2800" smtClean="0">
                <a:latin typeface="Arial Black" pitchFamily="34" charset="0"/>
              </a:rPr>
              <a:t>Все витамины, кроме витамина </a:t>
            </a:r>
            <a:r>
              <a:rPr lang="en-US" sz="2800" smtClean="0">
                <a:latin typeface="Arial Black" pitchFamily="34" charset="0"/>
              </a:rPr>
              <a:t>D</a:t>
            </a:r>
            <a:r>
              <a:rPr lang="ru-RU" sz="2800" smtClean="0">
                <a:latin typeface="Arial Black" pitchFamily="34" charset="0"/>
              </a:rPr>
              <a:t>, могут быть получены при хорошо сбалансированном питании </a:t>
            </a:r>
            <a:r>
              <a:rPr lang="en-US" sz="2800" smtClean="0">
                <a:latin typeface="Arial Black" pitchFamily="34" charset="0"/>
              </a:rPr>
              <a:t> </a:t>
            </a:r>
            <a:r>
              <a:rPr lang="ru-RU" sz="2800" smtClean="0">
                <a:latin typeface="Arial Black" pitchFamily="34" charset="0"/>
              </a:rPr>
              <a:t>из обычных пищевых продуктов. В некоторых случаях, например при беременности, потребность в витаминах возрастает, и тогда рекомендуется принимать витамины дополнительно, используя препараты, например в виде капсул</a:t>
            </a:r>
            <a:r>
              <a:rPr lang="ru-RU" smtClean="0">
                <a:latin typeface="Arial Black" pitchFamily="34" charset="0"/>
              </a:rPr>
              <a:t>. </a:t>
            </a: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Базис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950</TotalTime>
  <Words>1283</Words>
  <Application>Microsoft Office PowerPoint</Application>
  <PresentationFormat>Произвольный</PresentationFormat>
  <Paragraphs>354</Paragraphs>
  <Slides>53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53</vt:i4>
      </vt:variant>
    </vt:vector>
  </HeadingPairs>
  <TitlesOfParts>
    <vt:vector size="61" baseType="lpstr">
      <vt:lpstr>Corbel</vt:lpstr>
      <vt:lpstr>Arial</vt:lpstr>
      <vt:lpstr>Calibri</vt:lpstr>
      <vt:lpstr>Arial Black</vt:lpstr>
      <vt:lpstr>Times New Roman</vt:lpstr>
      <vt:lpstr>Базис</vt:lpstr>
      <vt:lpstr>Базис</vt:lpstr>
      <vt:lpstr>Базис</vt:lpstr>
      <vt:lpstr>ВИТАМИНЫ   «ЗА» и «ПРОТИВ»</vt:lpstr>
      <vt:lpstr>Слайд 2</vt:lpstr>
      <vt:lpstr>Слайд 3</vt:lpstr>
      <vt:lpstr>Слайд 4</vt:lpstr>
      <vt:lpstr>Слайд 5</vt:lpstr>
      <vt:lpstr>Слайд 6</vt:lpstr>
      <vt:lpstr>Это необходимые элементы, которые нужно употреблять каждый день, ведь наше тело их не вырабатывает.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Стоит отметить, при готовке пищи, витамины в ней разрушаются, но какое-то их количество, все-таки, останется это зависит от способа приготовления. Специалистами исследовано, что при готовке пищи на пару сохраняется  максимальное количество  витаминов.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Суточная потребность в витаминах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НОРМЫ ПОТРЕБЛЕНИЯ ВИТАМИНОВ</vt:lpstr>
      <vt:lpstr> НОРМЫ ФИЗИОЛОГИЧЕСКИХ ПОТРЕБНОСТЕЙ В ВИТАМИНАХ ДЛЯ МУЖЧИН РФ </vt:lpstr>
      <vt:lpstr>НОРМЫ ФИЗИОЛОГИЧЕСКИХ ПОТРЕБНОСТЕЙ В ВИТАМИНАХ ДЛЯ ЖЕНЩИН РФ </vt:lpstr>
      <vt:lpstr>  ПОТРЕБНОСТИ В ВИТАМИНАХ ДЛЯ ЖЕНЩИН В ПЕРИОД БЕРЕМЕННОСТИ И КОРМЛЕНИЯ РЕБЕНКА ГРУДЬЮ* </vt:lpstr>
      <vt:lpstr>ПОТРЕБНОСТИ В ВИТАМИНАХ ДЛЯ ДЕТЕЙ И ПОДРОСТКОВ РФ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Спаси, Господи, люди Твоя. Будьте здоровы духовно и телесно! </vt:lpstr>
      <vt:lpstr>Благодарю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ВИТАМИНЫ – «ЗА»  и «ПРОТИВ»</dc:title>
  <dc:creator>Zver</dc:creator>
  <cp:lastModifiedBy>User</cp:lastModifiedBy>
  <cp:revision>30</cp:revision>
  <dcterms:created xsi:type="dcterms:W3CDTF">2018-11-27T02:39:25Z</dcterms:created>
  <dcterms:modified xsi:type="dcterms:W3CDTF">2018-12-10T07:39:37Z</dcterms:modified>
</cp:coreProperties>
</file>